
<file path=[Content_Types].xml><?xml version="1.0" encoding="utf-8"?>
<Types xmlns="http://schemas.openxmlformats.org/package/2006/content-types">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Override5.xml" ContentType="application/vnd.openxmlformats-officedocument.themeOverride+xml"/>
  <Override PartName="/ppt/charts/chart28.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35.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charts/chart24.xml" ContentType="application/vnd.openxmlformats-officedocument.drawingml.chart+xml"/>
  <Override PartName="/ppt/notesSlides/notesSlide16.xml" ContentType="application/vnd.openxmlformats-officedocument.presentationml.notesSlide+xml"/>
  <Override PartName="/ppt/charts/chart42.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charts/chart31.xml" ContentType="application/vnd.openxmlformats-officedocument.drawingml.chart+xml"/>
  <Override PartName="/ppt/theme/themeOverride39.xml" ContentType="application/vnd.openxmlformats-officedocument.themeOverride+xml"/>
  <Override PartName="/ppt/notesSlides/notesSlide23.xml" ContentType="application/vnd.openxmlformats-officedocument.presentationml.notesSlide+xml"/>
  <Override PartName="/ppt/charts/chart7.xml" ContentType="application/vnd.openxmlformats-officedocument.drawingml.chart+xml"/>
  <Override PartName="/ppt/theme/themeOverride17.xml" ContentType="application/vnd.openxmlformats-officedocument.themeOverride+xml"/>
  <Override PartName="/ppt/charts/chart20.xml" ContentType="application/vnd.openxmlformats-officedocument.drawingml.chart+xml"/>
  <Override PartName="/ppt/notesSlides/notesSlide12.xml" ContentType="application/vnd.openxmlformats-officedocument.presentationml.notesSlide+xml"/>
  <Override PartName="/ppt/theme/themeOverride28.xml" ContentType="application/vnd.openxmlformats-officedocument.themeOverride+xml"/>
  <Override PartName="/ppt/charts/chart3.xml" ContentType="application/vnd.openxmlformats-officedocument.drawingml.chart+xml"/>
  <Override PartName="/ppt/notesSlides/notesSlide7.xml" ContentType="application/vnd.openxmlformats-officedocument.presentationml.notesSlide+xml"/>
  <Override PartName="/ppt/theme/themeOverride24.xml" ContentType="application/vnd.openxmlformats-officedocument.themeOverride+xml"/>
  <Override PartName="/ppt/theme/themeOverride35.xml" ContentType="application/vnd.openxmlformats-officedocument.themeOverride+xml"/>
  <Override PartName="/ppt/slides/slide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ppt/theme/themeOverride4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theme/themeOverride20.xml" ContentType="application/vnd.openxmlformats-officedocument.themeOverride+xml"/>
  <Override PartName="/ppt/charts/chart29.xml" ContentType="application/vnd.openxmlformats-officedocument.drawingml.chart+xml"/>
  <Override PartName="/ppt/theme/themeOverride31.xml" ContentType="application/vnd.openxmlformats-officedocument.themeOverr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charts/chart36.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charts/chart25.xml" ContentType="application/vnd.openxmlformats-officedocument.drawingml.char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ppt/charts/chart32.xml" ContentType="application/vnd.openxmlformats-officedocument.drawingml.chart+xml"/>
  <Override PartName="/ppt/notesSlides/notesSlide24.xml" ContentType="application/vnd.openxmlformats-officedocument.presentationml.notesSlide+xml"/>
  <Override PartName="/ppt/charts/chart4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charts/chart8.xml" ContentType="application/vnd.openxmlformats-officedocument.drawingml.chart+xml"/>
  <Override PartName="/ppt/charts/chart21.xml" ContentType="application/vnd.openxmlformats-officedocument.drawingml.chart+xml"/>
  <Override PartName="/ppt/theme/themeOverride29.xml" ContentType="application/vnd.openxmlformats-officedocument.themeOverr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10.xml" ContentType="application/vnd.openxmlformats-officedocument.drawingml.chart+xml"/>
  <Override PartName="/ppt/theme/themeOverride18.xml" ContentType="application/vnd.openxmlformats-officedocument.themeOverride+xml"/>
  <Override PartName="/ppt/notesSlides/notesSlide8.xml" ContentType="application/vnd.openxmlformats-officedocument.presentationml.notesSlide+xml"/>
  <Override PartName="/ppt/theme/themeOverride36.xml" ContentType="application/vnd.openxmlformats-officedocument.themeOverride+xml"/>
  <Override PartName="/ppt/notesSlides/notesSlide20.xml" ContentType="application/vnd.openxmlformats-officedocument.presentationml.notesSlide+xml"/>
  <Override PartName="/ppt/charts/chart4.xml" ContentType="application/vnd.openxmlformats-officedocument.drawingml.chart+xml"/>
  <Override PartName="/ppt/theme/themeOverride25.xml" ContentType="application/vnd.openxmlformats-officedocument.themeOverride+xml"/>
  <Override PartName="/ppt/theme/themeOverride43.xml" ContentType="application/vnd.openxmlformats-officedocument.themeOverr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heme/themeOverride14.xml" ContentType="application/vnd.openxmlformats-officedocument.themeOverride+xml"/>
  <Override PartName="/ppt/theme/themeOverride32.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charts/chart19.xml" ContentType="application/vnd.openxmlformats-officedocument.drawingml.chart+xml"/>
  <Override PartName="/ppt/charts/chart37.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theme/themeOverride3.xml" ContentType="application/vnd.openxmlformats-officedocument.themeOverride+xml"/>
  <Override PartName="/ppt/charts/chart26.xml" ContentType="application/vnd.openxmlformats-officedocument.drawingml.chart+xml"/>
  <Override PartName="/ppt/notesSlides/notesSlide18.xml" ContentType="application/vnd.openxmlformats-officedocument.presentationml.notesSlide+xml"/>
  <Override PartName="/ppt/charts/chart44.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charts/chart15.xml" ContentType="application/vnd.openxmlformats-officedocument.drawingml.chart+xml"/>
  <Override PartName="/ppt/charts/chart33.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theme/themeOverride19.xml" ContentType="application/vnd.openxmlformats-officedocument.themeOverride+xml"/>
  <Override PartName="/ppt/charts/chart22.xml" ContentType="application/vnd.openxmlformats-officedocument.drawingml.chart+xml"/>
  <Override PartName="/ppt/notesSlides/notesSlide14.xml" ContentType="application/vnd.openxmlformats-officedocument.presentationml.notesSlide+xml"/>
  <Override PartName="/ppt/charts/chart40.xml" ContentType="application/vnd.openxmlformats-officedocument.drawingml.chart+xml"/>
  <Override PartName="/ppt/notesSlides/notesSlide9.xml" ContentType="application/vnd.openxmlformats-officedocument.presentationml.notesSlide+xml"/>
  <Override PartName="/ppt/theme/themeOverride37.xml" ContentType="application/vnd.openxmlformats-officedocument.themeOverride+xml"/>
  <Override PartName="/ppt/notesSlides/notesSlide21.xml" ContentType="application/vnd.openxmlformats-officedocument.presentationml.notesSlide+xml"/>
  <Override PartName="/ppt/charts/chart5.xml" ContentType="application/vnd.openxmlformats-officedocument.drawingml.chart+xml"/>
  <Override PartName="/ppt/theme/themeOverride15.xml" ContentType="application/vnd.openxmlformats-officedocument.themeOverride+xml"/>
  <Override PartName="/ppt/notesSlides/notesSlide10.xml" ContentType="application/vnd.openxmlformats-officedocument.presentationml.notesSlide+xml"/>
  <Override PartName="/ppt/theme/themeOverride26.xml" ContentType="application/vnd.openxmlformats-officedocument.themeOverride+xml"/>
  <Override PartName="/ppt/theme/themeOverride44.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theme/themeOverride22.xml" ContentType="application/vnd.openxmlformats-officedocument.themeOverride+xml"/>
  <Override PartName="/ppt/theme/themeOverride33.xml" ContentType="application/vnd.openxmlformats-officedocument.themeOverr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4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charts/chart27.xml" ContentType="application/vnd.openxmlformats-officedocument.drawingml.chart+xml"/>
  <Override PartName="/ppt/notesSlides/notesSlide19.xml" ContentType="application/vnd.openxmlformats-officedocument.presentationml.notesSlide+xml"/>
  <Override PartName="/ppt/charts/chart38.xml" ContentType="application/vnd.openxmlformats-officedocument.drawingml.chart+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Override PartName="/ppt/charts/chart16.xml" ContentType="application/vnd.openxmlformats-officedocument.drawingml.chart+xml"/>
  <Override PartName="/ppt/charts/chart34.xml" ContentType="application/vnd.openxmlformats-officedocument.drawingml.char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charts/chart23.xml" ContentType="application/vnd.openxmlformats-officedocument.drawingml.char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12.xml" ContentType="application/vnd.openxmlformats-officedocument.drawingml.chart+xml"/>
  <Override PartName="/ppt/charts/chart30.xml" ContentType="application/vnd.openxmlformats-officedocument.drawingml.chart+xml"/>
  <Override PartName="/ppt/theme/themeOverride38.xml" ContentType="application/vnd.openxmlformats-officedocument.themeOverride+xml"/>
  <Override PartName="/ppt/notesSlides/notesSlide22.xml" ContentType="application/vnd.openxmlformats-officedocument.presentationml.notesSlide+xml"/>
  <Override PartName="/ppt/charts/chart41.xml" ContentType="application/vnd.openxmlformats-officedocument.drawingml.chart+xml"/>
  <Override PartName="/ppt/charts/chart6.xml" ContentType="application/vnd.openxmlformats-officedocument.drawingml.chart+xml"/>
  <Override PartName="/ppt/notesSlides/notesSlide11.xml" ContentType="application/vnd.openxmlformats-officedocument.presentationml.notesSlide+xml"/>
  <Override PartName="/ppt/theme/themeOverride27.xml" ContentType="application/vnd.openxmlformats-officedocument.themeOverride+xml"/>
  <Override PartName="/ppt/theme/themeOverride16.xml" ContentType="application/vnd.openxmlformats-officedocument.themeOverride+xml"/>
  <Override PartName="/ppt/notesSlides/notesSlide6.xml" ContentType="application/vnd.openxmlformats-officedocument.presentationml.notesSlide+xml"/>
  <Override PartName="/ppt/theme/themeOverride34.xml" ContentType="application/vnd.openxmlformats-officedocument.themeOverride+xml"/>
  <Override PartName="/ppt/slides/slide8.xml" ContentType="application/vnd.openxmlformats-officedocument.presentationml.slide+xml"/>
  <Override PartName="/ppt/charts/chart2.xml" ContentType="application/vnd.openxmlformats-officedocument.drawingml.chart+xml"/>
  <Override PartName="/ppt/theme/themeOverride9.xml" ContentType="application/vnd.openxmlformats-officedocument.themeOverride+xml"/>
  <Override PartName="/ppt/theme/themeOverride23.xml" ContentType="application/vnd.openxmlformats-officedocument.themeOverride+xml"/>
  <Override PartName="/ppt/theme/themeOverride41.xml" ContentType="application/vnd.openxmlformats-officedocument.themeOverride+xml"/>
  <Override PartName="/ppt/slides/slide29.xml" ContentType="application/vnd.openxmlformats-officedocument.presentationml.slide+xml"/>
  <Override PartName="/ppt/theme/themeOverride30.xml" ContentType="application/vnd.openxmlformats-officedocument.themeOverride+xml"/>
  <Override PartName="/ppt/charts/chart39.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47"/>
  </p:notesMasterIdLst>
  <p:handoutMasterIdLst>
    <p:handoutMasterId r:id="rId48"/>
  </p:handoutMasterIdLst>
  <p:sldIdLst>
    <p:sldId id="256" r:id="rId3"/>
    <p:sldId id="258" r:id="rId4"/>
    <p:sldId id="260" r:id="rId5"/>
    <p:sldId id="442" r:id="rId6"/>
    <p:sldId id="449" r:id="rId7"/>
    <p:sldId id="399" r:id="rId8"/>
    <p:sldId id="402" r:id="rId9"/>
    <p:sldId id="404" r:id="rId10"/>
    <p:sldId id="403" r:id="rId11"/>
    <p:sldId id="405" r:id="rId12"/>
    <p:sldId id="446" r:id="rId13"/>
    <p:sldId id="408" r:id="rId14"/>
    <p:sldId id="409" r:id="rId15"/>
    <p:sldId id="453" r:id="rId16"/>
    <p:sldId id="448" r:id="rId17"/>
    <p:sldId id="443" r:id="rId18"/>
    <p:sldId id="410" r:id="rId19"/>
    <p:sldId id="411" r:id="rId20"/>
    <p:sldId id="412" r:id="rId21"/>
    <p:sldId id="413" r:id="rId22"/>
    <p:sldId id="415" r:id="rId23"/>
    <p:sldId id="450" r:id="rId24"/>
    <p:sldId id="419" r:id="rId25"/>
    <p:sldId id="421" r:id="rId26"/>
    <p:sldId id="422" r:id="rId27"/>
    <p:sldId id="423" r:id="rId28"/>
    <p:sldId id="424" r:id="rId29"/>
    <p:sldId id="444" r:id="rId30"/>
    <p:sldId id="425" r:id="rId31"/>
    <p:sldId id="426" r:id="rId32"/>
    <p:sldId id="451" r:id="rId33"/>
    <p:sldId id="427" r:id="rId34"/>
    <p:sldId id="428" r:id="rId35"/>
    <p:sldId id="431" r:id="rId36"/>
    <p:sldId id="432" r:id="rId37"/>
    <p:sldId id="433" r:id="rId38"/>
    <p:sldId id="434" r:id="rId39"/>
    <p:sldId id="435" r:id="rId40"/>
    <p:sldId id="447" r:id="rId41"/>
    <p:sldId id="438" r:id="rId42"/>
    <p:sldId id="439" r:id="rId43"/>
    <p:sldId id="440" r:id="rId44"/>
    <p:sldId id="441" r:id="rId45"/>
    <p:sldId id="452" r:id="rId46"/>
  </p:sldIdLst>
  <p:sldSz cx="9144000" cy="6858000" type="screen4x3"/>
  <p:notesSz cx="7099300" cy="10234613"/>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99FF"/>
    <a:srgbClr val="FFFF00"/>
    <a:srgbClr val="0066CC"/>
    <a:srgbClr val="3366FF"/>
    <a:srgbClr val="F4E34F"/>
    <a:srgbClr val="FFCC31"/>
    <a:srgbClr val="FFCC99"/>
    <a:srgbClr val="FFCC66"/>
    <a:srgbClr val="FFFF99"/>
    <a:srgbClr val="2F61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35" autoAdjust="0"/>
    <p:restoredTop sz="94438" autoAdjust="0"/>
  </p:normalViewPr>
  <p:slideViewPr>
    <p:cSldViewPr snapToGrid="0">
      <p:cViewPr varScale="1">
        <p:scale>
          <a:sx n="69" d="100"/>
          <a:sy n="69" d="100"/>
        </p:scale>
        <p:origin x="-1818" y="-96"/>
      </p:cViewPr>
      <p:guideLst>
        <p:guide orient="horz" pos="2899"/>
        <p:guide pos="288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9" d="100"/>
          <a:sy n="49" d="100"/>
        </p:scale>
        <p:origin x="-2958" y="-114"/>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Christiaan\Documents\Arbeit\Dozenten\Abgabe%20Daten\data_workload_hlb_2013-06-09.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oleObject" Target="file:///C:\Users\Christiaan\Documents\Arbeit\Dozenten\GrafikenHlb%20Missverh&#228;ltnis.xlsx"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2" Type="http://schemas.openxmlformats.org/officeDocument/2006/relationships/oleObject" Target="file:///C:\Users\Christiaan\Documents\Arbeit\Dozenten\Abgabe%20Daten\data_workload_hlb_2013-06-09.xlsx" TargetMode="External"/><Relationship Id="rId1" Type="http://schemas.openxmlformats.org/officeDocument/2006/relationships/themeOverride" Target="../theme/themeOverride25.xml"/></Relationships>
</file>

<file path=ppt/charts/_rels/chart26.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6.xml"/></Relationships>
</file>

<file path=ppt/charts/_rels/chart27.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7.xml"/></Relationships>
</file>

<file path=ppt/charts/_rels/chart28.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28.xml"/></Relationships>
</file>

<file path=ppt/charts/_rels/chart2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9.xml"/></Relationships>
</file>

<file path=ppt/charts/_rels/chart3.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0.xml"/></Relationships>
</file>

<file path=ppt/charts/_rels/chart31.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1.xml"/></Relationships>
</file>

<file path=ppt/charts/_rels/chart32.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2.xml"/></Relationships>
</file>

<file path=ppt/charts/_rels/chart3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33.xml"/></Relationships>
</file>

<file path=ppt/charts/_rels/chart34.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4.xml"/></Relationships>
</file>

<file path=ppt/charts/_rels/chart35.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5.xml"/></Relationships>
</file>

<file path=ppt/charts/_rels/chart36.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6.xml"/></Relationships>
</file>

<file path=ppt/charts/_rels/chart37.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7.xml"/></Relationships>
</file>

<file path=ppt/charts/_rels/chart38.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8.xml"/></Relationships>
</file>

<file path=ppt/charts/_rels/chart39.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39.xml"/></Relationships>
</file>

<file path=ppt/charts/_rels/chart4.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xml"/></Relationships>
</file>

<file path=ppt/charts/_rels/chart40.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0.xml"/></Relationships>
</file>

<file path=ppt/charts/_rels/chart41.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1.xml"/></Relationships>
</file>

<file path=ppt/charts/_rels/chart42.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2.xml"/></Relationships>
</file>

<file path=ppt/charts/_rels/chart43.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3.xml"/></Relationships>
</file>

<file path=ppt/charts/_rels/chart44.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4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C:\Users\Christiaan\Documents\Arbeit\Dozenten\Grafiken%20HLB%20NRW%20vergleich.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3E-2"/>
          <c:w val="0.59226664628623149"/>
          <c:h val="0.89814814814814825"/>
        </c:manualLayout>
      </c:layout>
      <c:bar3DChart>
        <c:barDir val="bar"/>
        <c:grouping val="clustered"/>
        <c:ser>
          <c:idx val="0"/>
          <c:order val="0"/>
          <c:tx>
            <c:strRef>
              <c:f>'Stunden Kateg freie Z'!$K$3</c:f>
              <c:strCache>
                <c:ptCount val="1"/>
                <c:pt idx="0">
                  <c:v>Vorlesungszeit</c:v>
                </c:pt>
              </c:strCache>
            </c:strRef>
          </c:tx>
          <c:spPr>
            <a:solidFill>
              <a:srgbClr val="00B0F0"/>
            </a:solidFill>
          </c:spPr>
          <c:dLbls>
            <c:dLbl>
              <c:idx val="0"/>
              <c:layout>
                <c:manualLayout>
                  <c:x val="1.1417925842703881E-2"/>
                  <c:y val="2.7779235928842252E-2"/>
                </c:manualLayout>
              </c:layout>
              <c:showVal val="1"/>
            </c:dLbl>
            <c:dLbl>
              <c:idx val="1"/>
              <c:layout>
                <c:manualLayout>
                  <c:x val="1.5056666888827527E-2"/>
                  <c:y val="2.3148877223680385E-2"/>
                </c:manualLayout>
              </c:layout>
              <c:showVal val="1"/>
            </c:dLbl>
            <c:dLbl>
              <c:idx val="2"/>
              <c:layout>
                <c:manualLayout>
                  <c:x val="1.4510278113663847E-2"/>
                  <c:y val="1.3888888888888902E-2"/>
                </c:manualLayout>
              </c:layout>
              <c:showVal val="1"/>
            </c:dLbl>
            <c:dLbl>
              <c:idx val="3"/>
              <c:layout>
                <c:manualLayout>
                  <c:x val="1.4510278113663793E-2"/>
                  <c:y val="1.8518518518518528E-2"/>
                </c:manualLayout>
              </c:layout>
              <c:showVal val="1"/>
            </c:dLbl>
            <c:numFmt formatCode="#,##0.0" sourceLinked="0"/>
            <c:txPr>
              <a:bodyPr/>
              <a:lstStyle/>
              <a:p>
                <a:pPr>
                  <a:defRPr sz="1400" b="1"/>
                </a:pPr>
                <a:endParaRPr lang="de-DE"/>
              </a:p>
            </c:txPr>
            <c:showVal val="1"/>
          </c:dLbls>
          <c:cat>
            <c:strRef>
              <c:f>'Stunden Kateg freie Z'!$J$4:$J$9</c:f>
              <c:strCache>
                <c:ptCount val="6"/>
                <c:pt idx="0">
                  <c:v>bis zu 20 Stunden</c:v>
                </c:pt>
                <c:pt idx="1">
                  <c:v>21 bis 30 Stunden</c:v>
                </c:pt>
                <c:pt idx="2">
                  <c:v>31 bis 40 Stunden</c:v>
                </c:pt>
                <c:pt idx="3">
                  <c:v>41 bis 50 Stunden</c:v>
                </c:pt>
                <c:pt idx="4">
                  <c:v>51 bis 60 Stunden</c:v>
                </c:pt>
                <c:pt idx="5">
                  <c:v>mehr als 61 Stunden</c:v>
                </c:pt>
              </c:strCache>
            </c:strRef>
          </c:cat>
          <c:val>
            <c:numRef>
              <c:f>'Stunden Kateg freie Z'!$K$4:$K$9</c:f>
              <c:numCache>
                <c:formatCode>0.0</c:formatCode>
                <c:ptCount val="6"/>
                <c:pt idx="0">
                  <c:v>3.1413612565445037</c:v>
                </c:pt>
                <c:pt idx="1">
                  <c:v>3.1413612565445037</c:v>
                </c:pt>
                <c:pt idx="2">
                  <c:v>11.343804537521818</c:v>
                </c:pt>
                <c:pt idx="3">
                  <c:v>45.724258289703315</c:v>
                </c:pt>
                <c:pt idx="4">
                  <c:v>29.493891797556724</c:v>
                </c:pt>
                <c:pt idx="5">
                  <c:v>6.9808027923211187</c:v>
                </c:pt>
              </c:numCache>
            </c:numRef>
          </c:val>
        </c:ser>
        <c:ser>
          <c:idx val="1"/>
          <c:order val="1"/>
          <c:tx>
            <c:strRef>
              <c:f>'Stunden Kateg freie Z'!$L$3</c:f>
              <c:strCache>
                <c:ptCount val="1"/>
                <c:pt idx="0">
                  <c:v>vorlesungsfreie Zeit</c:v>
                </c:pt>
              </c:strCache>
            </c:strRef>
          </c:tx>
          <c:spPr>
            <a:solidFill>
              <a:sysClr val="window" lastClr="FFFFFF">
                <a:lumMod val="85000"/>
              </a:sysClr>
            </a:solidFill>
          </c:spPr>
          <c:dLbls>
            <c:dLbl>
              <c:idx val="2"/>
              <c:layout>
                <c:manualLayout>
                  <c:x val="2.1574973031283608E-2"/>
                  <c:y val="7.8817725837609029E-3"/>
                </c:manualLayout>
              </c:layout>
              <c:showVal val="1"/>
            </c:dLbl>
            <c:txPr>
              <a:bodyPr/>
              <a:lstStyle/>
              <a:p>
                <a:pPr>
                  <a:defRPr sz="1400" b="1"/>
                </a:pPr>
                <a:endParaRPr lang="de-DE"/>
              </a:p>
            </c:txPr>
            <c:showVal val="1"/>
          </c:dLbls>
          <c:cat>
            <c:strRef>
              <c:f>'Stunden Kateg freie Z'!$J$4:$J$9</c:f>
              <c:strCache>
                <c:ptCount val="6"/>
                <c:pt idx="0">
                  <c:v>bis zu 20 Stunden</c:v>
                </c:pt>
                <c:pt idx="1">
                  <c:v>21 bis 30 Stunden</c:v>
                </c:pt>
                <c:pt idx="2">
                  <c:v>31 bis 40 Stunden</c:v>
                </c:pt>
                <c:pt idx="3">
                  <c:v>41 bis 50 Stunden</c:v>
                </c:pt>
                <c:pt idx="4">
                  <c:v>51 bis 60 Stunden</c:v>
                </c:pt>
                <c:pt idx="5">
                  <c:v>mehr als 61 Stunden</c:v>
                </c:pt>
              </c:strCache>
            </c:strRef>
          </c:cat>
          <c:val>
            <c:numRef>
              <c:f>'Stunden Kateg freie Z'!$L$4:$L$9</c:f>
              <c:numCache>
                <c:formatCode>0.0</c:formatCode>
                <c:ptCount val="6"/>
                <c:pt idx="0">
                  <c:v>13.835376532399303</c:v>
                </c:pt>
                <c:pt idx="1">
                  <c:v>16.987740805604197</c:v>
                </c:pt>
                <c:pt idx="2">
                  <c:v>43.082311733800353</c:v>
                </c:pt>
                <c:pt idx="3">
                  <c:v>20.490367775831867</c:v>
                </c:pt>
                <c:pt idx="4">
                  <c:v>4.2031523642732056</c:v>
                </c:pt>
                <c:pt idx="5">
                  <c:v>1.4010507880910679</c:v>
                </c:pt>
              </c:numCache>
            </c:numRef>
          </c:val>
        </c:ser>
        <c:dLbls/>
        <c:shape val="box"/>
        <c:axId val="77215232"/>
        <c:axId val="77216768"/>
        <c:axId val="0"/>
      </c:bar3DChart>
      <c:catAx>
        <c:axId val="77215232"/>
        <c:scaling>
          <c:orientation val="maxMin"/>
        </c:scaling>
        <c:axPos val="l"/>
        <c:numFmt formatCode="General" sourceLinked="1"/>
        <c:tickLblPos val="nextTo"/>
        <c:txPr>
          <a:bodyPr/>
          <a:lstStyle/>
          <a:p>
            <a:pPr>
              <a:defRPr sz="1400" b="1"/>
            </a:pPr>
            <a:endParaRPr lang="de-DE"/>
          </a:p>
        </c:txPr>
        <c:crossAx val="77216768"/>
        <c:crosses val="autoZero"/>
        <c:auto val="1"/>
        <c:lblAlgn val="ctr"/>
        <c:lblOffset val="100"/>
      </c:catAx>
      <c:valAx>
        <c:axId val="77216768"/>
        <c:scaling>
          <c:orientation val="minMax"/>
        </c:scaling>
        <c:delete val="1"/>
        <c:axPos val="t"/>
        <c:majorGridlines>
          <c:spPr>
            <a:ln>
              <a:solidFill>
                <a:srgbClr val="4F81BD">
                  <a:alpha val="0"/>
                </a:srgbClr>
              </a:solidFill>
            </a:ln>
          </c:spPr>
        </c:majorGridlines>
        <c:numFmt formatCode="0.0" sourceLinked="1"/>
        <c:tickLblPos val="none"/>
        <c:crossAx val="77215232"/>
        <c:crosses val="autoZero"/>
        <c:crossBetween val="between"/>
      </c:valAx>
    </c:plotArea>
    <c:legend>
      <c:legendPos val="r"/>
      <c:layout>
        <c:manualLayout>
          <c:xMode val="edge"/>
          <c:yMode val="edge"/>
          <c:x val="0.72972300792498035"/>
          <c:y val="0.77564420561455283"/>
          <c:w val="0.23607160605218747"/>
          <c:h val="0.19743086808434529"/>
        </c:manualLayout>
      </c:layout>
      <c:txPr>
        <a:bodyPr/>
        <a:lstStyle/>
        <a:p>
          <a:pPr>
            <a:defRPr sz="1400" b="1"/>
          </a:pPr>
          <a:endParaRPr lang="de-DE"/>
        </a:p>
      </c:txPr>
    </c:legend>
    <c:plotVisOnly val="1"/>
    <c:dispBlanksAs val="gap"/>
  </c:chart>
  <c:spPr>
    <a:ln>
      <a:noFill/>
    </a:ln>
  </c:sp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16726741090136843"/>
          <c:y val="0.1199576348215837"/>
          <c:w val="0.59226664628623138"/>
          <c:h val="0.77542529755176226"/>
        </c:manualLayout>
      </c:layout>
      <c:bar3DChart>
        <c:barDir val="bar"/>
        <c:grouping val="percentStacked"/>
        <c:ser>
          <c:idx val="0"/>
          <c:order val="0"/>
          <c:tx>
            <c:strRef>
              <c:f>Betreuungserwartungen!$D$7</c:f>
              <c:strCache>
                <c:ptCount val="1"/>
                <c:pt idx="0">
                  <c:v>ja</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Betreuungserwartungen!$E$6:$F$6</c:f>
              <c:strCache>
                <c:ptCount val="2"/>
                <c:pt idx="0">
                  <c:v>Nordrhein-Westfalen</c:v>
                </c:pt>
                <c:pt idx="1">
                  <c:v>Deutschland</c:v>
                </c:pt>
              </c:strCache>
            </c:strRef>
          </c:cat>
          <c:val>
            <c:numRef>
              <c:f>Betreuungserwartungen!$E$7:$F$7</c:f>
              <c:numCache>
                <c:formatCode>General</c:formatCode>
                <c:ptCount val="2"/>
                <c:pt idx="0" formatCode="0.0">
                  <c:v>71.7</c:v>
                </c:pt>
                <c:pt idx="1">
                  <c:v>75</c:v>
                </c:pt>
              </c:numCache>
            </c:numRef>
          </c:val>
        </c:ser>
        <c:ser>
          <c:idx val="1"/>
          <c:order val="1"/>
          <c:tx>
            <c:strRef>
              <c:f>Betreuungserwartungen!$D$8</c:f>
              <c:strCache>
                <c:ptCount val="1"/>
                <c:pt idx="0">
                  <c:v>nein</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b="1"/>
                </a:pPr>
                <a:endParaRPr lang="de-DE"/>
              </a:p>
            </c:txPr>
            <c:showVal val="1"/>
          </c:dLbls>
          <c:cat>
            <c:strRef>
              <c:f>Betreuungserwartungen!$E$6:$F$6</c:f>
              <c:strCache>
                <c:ptCount val="2"/>
                <c:pt idx="0">
                  <c:v>Nordrhein-Westfalen</c:v>
                </c:pt>
                <c:pt idx="1">
                  <c:v>Deutschland</c:v>
                </c:pt>
              </c:strCache>
            </c:strRef>
          </c:cat>
          <c:val>
            <c:numRef>
              <c:f>Betreuungserwartungen!$E$8:$F$8</c:f>
              <c:numCache>
                <c:formatCode>General</c:formatCode>
                <c:ptCount val="2"/>
                <c:pt idx="0" formatCode="0.0">
                  <c:v>28.3</c:v>
                </c:pt>
                <c:pt idx="1">
                  <c:v>25</c:v>
                </c:pt>
              </c:numCache>
            </c:numRef>
          </c:val>
        </c:ser>
        <c:dLbls/>
        <c:shape val="box"/>
        <c:axId val="79272192"/>
        <c:axId val="79294464"/>
        <c:axId val="0"/>
      </c:bar3DChart>
      <c:catAx>
        <c:axId val="79272192"/>
        <c:scaling>
          <c:orientation val="maxMin"/>
        </c:scaling>
        <c:axPos val="l"/>
        <c:numFmt formatCode="General" sourceLinked="1"/>
        <c:tickLblPos val="nextTo"/>
        <c:txPr>
          <a:bodyPr/>
          <a:lstStyle/>
          <a:p>
            <a:pPr>
              <a:defRPr sz="1400" b="1"/>
            </a:pPr>
            <a:endParaRPr lang="de-DE"/>
          </a:p>
        </c:txPr>
        <c:crossAx val="79294464"/>
        <c:crosses val="autoZero"/>
        <c:auto val="1"/>
        <c:lblAlgn val="ctr"/>
        <c:lblOffset val="100"/>
      </c:catAx>
      <c:valAx>
        <c:axId val="79294464"/>
        <c:scaling>
          <c:orientation val="minMax"/>
        </c:scaling>
        <c:delete val="1"/>
        <c:axPos val="t"/>
        <c:majorGridlines>
          <c:spPr>
            <a:ln>
              <a:solidFill>
                <a:srgbClr val="4F81BD">
                  <a:alpha val="0"/>
                </a:srgbClr>
              </a:solidFill>
            </a:ln>
          </c:spPr>
        </c:majorGridlines>
        <c:numFmt formatCode="0%" sourceLinked="1"/>
        <c:tickLblPos val="none"/>
        <c:crossAx val="79272192"/>
        <c:crosses val="autoZero"/>
        <c:crossBetween val="between"/>
      </c:valAx>
    </c:plotArea>
    <c:legend>
      <c:legendPos val="r"/>
      <c:layout>
        <c:manualLayout>
          <c:xMode val="edge"/>
          <c:yMode val="edge"/>
          <c:x val="0.81137853566623497"/>
          <c:y val="0.40178793776159899"/>
          <c:w val="8.3971730424453273E-2"/>
          <c:h val="0.21048330809151958"/>
        </c:manualLayout>
      </c:layout>
      <c:txPr>
        <a:bodyPr/>
        <a:lstStyle/>
        <a:p>
          <a:pPr>
            <a:defRPr sz="1400" b="1"/>
          </a:pPr>
          <a:endParaRPr lang="de-DE"/>
        </a:p>
      </c:txPr>
    </c:legend>
    <c:plotVisOnly val="1"/>
    <c:dispBlanksAs val="gap"/>
  </c:chart>
  <c:spPr>
    <a:ln>
      <a:noFill/>
    </a:ln>
  </c:sp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'Keine Betreuung Berling'!$C$64</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'Keine Betreuung Berling'!$B$65:$B$73</c:f>
              <c:strCache>
                <c:ptCount val="9"/>
                <c:pt idx="0">
                  <c:v>Zeitmangel</c:v>
                </c:pt>
                <c:pt idx="1">
                  <c:v>Zu viele Studenten zu betreuen</c:v>
                </c:pt>
                <c:pt idx="2">
                  <c:v>gestiegene Erwartungen der Studenten</c:v>
                </c:pt>
                <c:pt idx="3">
                  <c:v>zu viel Verwaltungsaufwand</c:v>
                </c:pt>
                <c:pt idx="4">
                  <c:v>zu viele Abschlussarbeiten</c:v>
                </c:pt>
                <c:pt idx="5">
                  <c:v>mehr persönliche Betreuung der Studenten notwendig</c:v>
                </c:pt>
                <c:pt idx="6">
                  <c:v>zu große Kurse und Gruppen</c:v>
                </c:pt>
                <c:pt idx="7">
                  <c:v>hohe Belastung durch Projektarbeiten</c:v>
                </c:pt>
                <c:pt idx="8">
                  <c:v>sonstige Gründe</c:v>
                </c:pt>
              </c:strCache>
            </c:strRef>
          </c:cat>
          <c:val>
            <c:numRef>
              <c:f>'Keine Betreuung Berling'!$C$65:$C$73</c:f>
              <c:numCache>
                <c:formatCode>0.0</c:formatCode>
                <c:ptCount val="9"/>
                <c:pt idx="0">
                  <c:v>34.4</c:v>
                </c:pt>
                <c:pt idx="1">
                  <c:v>14.4</c:v>
                </c:pt>
                <c:pt idx="2">
                  <c:v>13.2</c:v>
                </c:pt>
                <c:pt idx="3">
                  <c:v>9.5</c:v>
                </c:pt>
                <c:pt idx="4">
                  <c:v>7.4</c:v>
                </c:pt>
                <c:pt idx="5">
                  <c:v>4.2</c:v>
                </c:pt>
                <c:pt idx="6">
                  <c:v>4.0999999999999996</c:v>
                </c:pt>
                <c:pt idx="7">
                  <c:v>4.2</c:v>
                </c:pt>
                <c:pt idx="8">
                  <c:v>8.6</c:v>
                </c:pt>
              </c:numCache>
            </c:numRef>
          </c:val>
        </c:ser>
        <c:ser>
          <c:idx val="1"/>
          <c:order val="1"/>
          <c:tx>
            <c:strRef>
              <c:f>'Keine Betreuung Berling'!$D$64</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'Keine Betreuung Berling'!$B$65:$B$73</c:f>
              <c:strCache>
                <c:ptCount val="9"/>
                <c:pt idx="0">
                  <c:v>Zeitmangel</c:v>
                </c:pt>
                <c:pt idx="1">
                  <c:v>Zu viele Studenten zu betreuen</c:v>
                </c:pt>
                <c:pt idx="2">
                  <c:v>gestiegene Erwartungen der Studenten</c:v>
                </c:pt>
                <c:pt idx="3">
                  <c:v>zu viel Verwaltungsaufwand</c:v>
                </c:pt>
                <c:pt idx="4">
                  <c:v>zu viele Abschlussarbeiten</c:v>
                </c:pt>
                <c:pt idx="5">
                  <c:v>mehr persönliche Betreuung der Studenten notwendig</c:v>
                </c:pt>
                <c:pt idx="6">
                  <c:v>zu große Kurse und Gruppen</c:v>
                </c:pt>
                <c:pt idx="7">
                  <c:v>hohe Belastung durch Projektarbeiten</c:v>
                </c:pt>
                <c:pt idx="8">
                  <c:v>sonstige Gründe</c:v>
                </c:pt>
              </c:strCache>
            </c:strRef>
          </c:cat>
          <c:val>
            <c:numRef>
              <c:f>'Keine Betreuung Berling'!$D$65:$D$73</c:f>
              <c:numCache>
                <c:formatCode>0.0</c:formatCode>
                <c:ptCount val="9"/>
                <c:pt idx="0">
                  <c:v>36.154776299879082</c:v>
                </c:pt>
                <c:pt idx="1">
                  <c:v>12.696493349455865</c:v>
                </c:pt>
                <c:pt idx="2">
                  <c:v>12.575574365175333</c:v>
                </c:pt>
                <c:pt idx="3">
                  <c:v>9.9153567110036267</c:v>
                </c:pt>
                <c:pt idx="4">
                  <c:v>8.1015719467956444</c:v>
                </c:pt>
                <c:pt idx="5">
                  <c:v>4.3530834340991538</c:v>
                </c:pt>
                <c:pt idx="6">
                  <c:v>4.474002418379686</c:v>
                </c:pt>
                <c:pt idx="7">
                  <c:v>3.6275695284159619</c:v>
                </c:pt>
                <c:pt idx="8">
                  <c:v>8.1015719467956444</c:v>
                </c:pt>
              </c:numCache>
            </c:numRef>
          </c:val>
        </c:ser>
        <c:dLbls/>
        <c:shape val="box"/>
        <c:axId val="80549376"/>
        <c:axId val="80550912"/>
        <c:axId val="0"/>
      </c:bar3DChart>
      <c:catAx>
        <c:axId val="80549376"/>
        <c:scaling>
          <c:orientation val="maxMin"/>
        </c:scaling>
        <c:axPos val="l"/>
        <c:numFmt formatCode="General" sourceLinked="1"/>
        <c:tickLblPos val="nextTo"/>
        <c:txPr>
          <a:bodyPr/>
          <a:lstStyle/>
          <a:p>
            <a:pPr>
              <a:defRPr sz="1400" b="1"/>
            </a:pPr>
            <a:endParaRPr lang="de-DE"/>
          </a:p>
        </c:txPr>
        <c:crossAx val="80550912"/>
        <c:crosses val="autoZero"/>
        <c:auto val="1"/>
        <c:lblAlgn val="ctr"/>
        <c:lblOffset val="100"/>
      </c:catAx>
      <c:valAx>
        <c:axId val="80550912"/>
        <c:scaling>
          <c:orientation val="minMax"/>
        </c:scaling>
        <c:delete val="1"/>
        <c:axPos val="t"/>
        <c:majorGridlines>
          <c:spPr>
            <a:ln>
              <a:solidFill>
                <a:srgbClr val="4F81BD">
                  <a:alpha val="0"/>
                </a:srgbClr>
              </a:solidFill>
            </a:ln>
          </c:spPr>
        </c:majorGridlines>
        <c:numFmt formatCode="0.0" sourceLinked="1"/>
        <c:tickLblPos val="none"/>
        <c:crossAx val="80549376"/>
        <c:crosses val="autoZero"/>
        <c:crossBetween val="between"/>
      </c:valAx>
    </c:plotArea>
    <c:legend>
      <c:legendPos val="r"/>
      <c:layout>
        <c:manualLayout>
          <c:xMode val="edge"/>
          <c:yMode val="edge"/>
          <c:x val="0.66317244242774753"/>
          <c:y val="0.66257416770272137"/>
          <c:w val="0.27954149799071731"/>
          <c:h val="0.18011496570653365"/>
        </c:manualLayout>
      </c:layout>
      <c:txPr>
        <a:bodyPr/>
        <a:lstStyle/>
        <a:p>
          <a:pPr>
            <a:defRPr sz="1400" b="1"/>
          </a:pPr>
          <a:endParaRPr lang="de-DE"/>
        </a:p>
      </c:txPr>
    </c:legend>
    <c:plotVisOnly val="1"/>
    <c:dispBlanksAs val="gap"/>
  </c:chart>
  <c:spPr>
    <a:ln>
      <a:noFill/>
    </a:ln>
  </c:sp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20116319572203009"/>
          <c:y val="5.0925925925925923E-2"/>
          <c:w val="0.58721902030287454"/>
          <c:h val="0.89814814814814814"/>
        </c:manualLayout>
      </c:layout>
      <c:bar3DChart>
        <c:barDir val="bar"/>
        <c:grouping val="percentStacked"/>
        <c:ser>
          <c:idx val="0"/>
          <c:order val="0"/>
          <c:tx>
            <c:strRef>
              <c:f>'Zeit für Forschung'!$C$62</c:f>
              <c:strCache>
                <c:ptCount val="1"/>
                <c:pt idx="0">
                  <c:v>Ja, Tätigkeiten in der Forschung</c:v>
                </c:pt>
              </c:strCache>
            </c:strRef>
          </c:tx>
          <c:spPr>
            <a:solidFill>
              <a:srgbClr val="00B0F0"/>
            </a:solidFill>
          </c:spPr>
          <c:dPt>
            <c:idx val="0"/>
          </c:dPt>
          <c:dPt>
            <c:idx val="1"/>
          </c:dPt>
          <c:dLbls>
            <c:dLbl>
              <c:idx val="0"/>
              <c:layout>
                <c:manualLayout>
                  <c:x val="1.1417954199024147E-2"/>
                  <c:y val="-1.2345045688507336E-3"/>
                </c:manualLayout>
              </c:layout>
              <c:showVal val="1"/>
            </c:dLbl>
            <c:dLbl>
              <c:idx val="1"/>
              <c:layout>
                <c:manualLayout>
                  <c:x val="1.5056537176839148E-2"/>
                  <c:y val="7.3231209787477875E-3"/>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'Zeit für Forschung'!$D$61:$E$61</c:f>
              <c:strCache>
                <c:ptCount val="2"/>
                <c:pt idx="0">
                  <c:v>Nordrhein-Westfalen</c:v>
                </c:pt>
                <c:pt idx="1">
                  <c:v>Deutschland</c:v>
                </c:pt>
              </c:strCache>
            </c:strRef>
          </c:cat>
          <c:val>
            <c:numRef>
              <c:f>'Zeit für Forschung'!$D$62:$E$62</c:f>
              <c:numCache>
                <c:formatCode>General</c:formatCode>
                <c:ptCount val="2"/>
                <c:pt idx="0">
                  <c:v>73.2</c:v>
                </c:pt>
                <c:pt idx="1">
                  <c:v>74.400000000000006</c:v>
                </c:pt>
              </c:numCache>
            </c:numRef>
          </c:val>
        </c:ser>
        <c:ser>
          <c:idx val="1"/>
          <c:order val="1"/>
          <c:tx>
            <c:strRef>
              <c:f>'Zeit für Forschung'!$C$63</c:f>
              <c:strCache>
                <c:ptCount val="1"/>
                <c:pt idx="0">
                  <c:v>Nein</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b="1"/>
                </a:pPr>
                <a:endParaRPr lang="de-DE"/>
              </a:p>
            </c:txPr>
            <c:showVal val="1"/>
          </c:dLbls>
          <c:cat>
            <c:strRef>
              <c:f>'Zeit für Forschung'!$D$61:$E$61</c:f>
              <c:strCache>
                <c:ptCount val="2"/>
                <c:pt idx="0">
                  <c:v>Nordrhein-Westfalen</c:v>
                </c:pt>
                <c:pt idx="1">
                  <c:v>Deutschland</c:v>
                </c:pt>
              </c:strCache>
            </c:strRef>
          </c:cat>
          <c:val>
            <c:numRef>
              <c:f>'Zeit für Forschung'!$D$63:$E$63</c:f>
              <c:numCache>
                <c:formatCode>General</c:formatCode>
                <c:ptCount val="2"/>
                <c:pt idx="0">
                  <c:v>26.8</c:v>
                </c:pt>
                <c:pt idx="1">
                  <c:v>25.6</c:v>
                </c:pt>
              </c:numCache>
            </c:numRef>
          </c:val>
        </c:ser>
        <c:dLbls/>
        <c:shape val="box"/>
        <c:axId val="80724736"/>
        <c:axId val="80726272"/>
        <c:axId val="0"/>
      </c:bar3DChart>
      <c:catAx>
        <c:axId val="80724736"/>
        <c:scaling>
          <c:orientation val="maxMin"/>
        </c:scaling>
        <c:axPos val="l"/>
        <c:numFmt formatCode="General" sourceLinked="1"/>
        <c:tickLblPos val="nextTo"/>
        <c:txPr>
          <a:bodyPr/>
          <a:lstStyle/>
          <a:p>
            <a:pPr>
              <a:defRPr sz="1400" b="1"/>
            </a:pPr>
            <a:endParaRPr lang="de-DE"/>
          </a:p>
        </c:txPr>
        <c:crossAx val="80726272"/>
        <c:crosses val="autoZero"/>
        <c:auto val="1"/>
        <c:lblAlgn val="ctr"/>
        <c:lblOffset val="100"/>
      </c:catAx>
      <c:valAx>
        <c:axId val="80726272"/>
        <c:scaling>
          <c:orientation val="minMax"/>
        </c:scaling>
        <c:delete val="1"/>
        <c:axPos val="t"/>
        <c:majorGridlines>
          <c:spPr>
            <a:ln>
              <a:solidFill>
                <a:srgbClr val="4F81BD">
                  <a:alpha val="0"/>
                </a:srgbClr>
              </a:solidFill>
            </a:ln>
          </c:spPr>
        </c:majorGridlines>
        <c:numFmt formatCode="0%" sourceLinked="1"/>
        <c:tickLblPos val="none"/>
        <c:crossAx val="80724736"/>
        <c:crosses val="autoZero"/>
        <c:crossBetween val="between"/>
      </c:valAx>
    </c:plotArea>
    <c:legend>
      <c:legendPos val="r"/>
      <c:layout>
        <c:manualLayout>
          <c:xMode val="edge"/>
          <c:yMode val="edge"/>
          <c:x val="0.79913448963209488"/>
          <c:y val="0.39617129124733358"/>
          <c:w val="0.18253790441143319"/>
          <c:h val="0.20794714393089608"/>
        </c:manualLayout>
      </c:layout>
      <c:txPr>
        <a:bodyPr/>
        <a:lstStyle/>
        <a:p>
          <a:pPr>
            <a:defRPr sz="1400" b="1"/>
          </a:pPr>
          <a:endParaRPr lang="de-DE"/>
        </a:p>
      </c:txPr>
    </c:legend>
    <c:plotVisOnly val="1"/>
    <c:dispBlanksAs val="gap"/>
  </c:chart>
  <c:spPr>
    <a:ln>
      <a:noFill/>
    </a:ln>
  </c:sp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'Stunden Forschung'!$M$4</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dLbl>
              <c:idx val="4"/>
              <c:layout>
                <c:manualLayout>
                  <c:x val="1.8541930046354828E-2"/>
                  <c:y val="1.6000000000000004E-2"/>
                </c:manualLayout>
              </c:layout>
              <c:showVal val="1"/>
            </c:dLbl>
            <c:numFmt formatCode="#,##0.0" sourceLinked="0"/>
            <c:txPr>
              <a:bodyPr/>
              <a:lstStyle/>
              <a:p>
                <a:pPr>
                  <a:defRPr sz="1400" b="1"/>
                </a:pPr>
                <a:endParaRPr lang="de-DE"/>
              </a:p>
            </c:txPr>
            <c:showVal val="1"/>
          </c:dLbls>
          <c:cat>
            <c:strRef>
              <c:f>'Stunden Forschung'!$L$5:$L$9</c:f>
              <c:strCache>
                <c:ptCount val="5"/>
                <c:pt idx="0">
                  <c:v>bis 4 Stunden</c:v>
                </c:pt>
                <c:pt idx="1">
                  <c:v>5 bis 8 Stunden</c:v>
                </c:pt>
                <c:pt idx="2">
                  <c:v>9 bis 12 Stunden</c:v>
                </c:pt>
                <c:pt idx="3">
                  <c:v>13 bis 16 Stunden</c:v>
                </c:pt>
                <c:pt idx="4">
                  <c:v>mehr als 16 Stunden</c:v>
                </c:pt>
              </c:strCache>
            </c:strRef>
          </c:cat>
          <c:val>
            <c:numRef>
              <c:f>'Stunden Forschung'!$M$5:$M$9</c:f>
              <c:numCache>
                <c:formatCode>0.0</c:formatCode>
                <c:ptCount val="5"/>
                <c:pt idx="0">
                  <c:v>31.216038106689489</c:v>
                </c:pt>
                <c:pt idx="1">
                  <c:v>27.516359516267023</c:v>
                </c:pt>
                <c:pt idx="2">
                  <c:v>12.486415242675795</c:v>
                </c:pt>
                <c:pt idx="3">
                  <c:v>10.636575947464562</c:v>
                </c:pt>
                <c:pt idx="4">
                  <c:v>18.267163040210875</c:v>
                </c:pt>
              </c:numCache>
            </c:numRef>
          </c:val>
        </c:ser>
        <c:ser>
          <c:idx val="1"/>
          <c:order val="1"/>
          <c:tx>
            <c:strRef>
              <c:f>'Stunden Forschung'!$N$4</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'Stunden Forschung'!$L$5:$L$9</c:f>
              <c:strCache>
                <c:ptCount val="5"/>
                <c:pt idx="0">
                  <c:v>bis 4 Stunden</c:v>
                </c:pt>
                <c:pt idx="1">
                  <c:v>5 bis 8 Stunden</c:v>
                </c:pt>
                <c:pt idx="2">
                  <c:v>9 bis 12 Stunden</c:v>
                </c:pt>
                <c:pt idx="3">
                  <c:v>13 bis 16 Stunden</c:v>
                </c:pt>
                <c:pt idx="4">
                  <c:v>mehr als 16 Stunden</c:v>
                </c:pt>
              </c:strCache>
            </c:strRef>
          </c:cat>
          <c:val>
            <c:numRef>
              <c:f>'Stunden Forschung'!$N$5:$N$9</c:f>
              <c:numCache>
                <c:formatCode>0.0</c:formatCode>
                <c:ptCount val="5"/>
                <c:pt idx="0">
                  <c:v>34.006826001974574</c:v>
                </c:pt>
                <c:pt idx="1">
                  <c:v>26.535017438595357</c:v>
                </c:pt>
                <c:pt idx="2">
                  <c:v>15.509051288311444</c:v>
                </c:pt>
                <c:pt idx="3">
                  <c:v>8.8046176584684765</c:v>
                </c:pt>
                <c:pt idx="4">
                  <c:v>15.145557898741647</c:v>
                </c:pt>
              </c:numCache>
            </c:numRef>
          </c:val>
        </c:ser>
        <c:dLbls/>
        <c:shape val="box"/>
        <c:axId val="81862656"/>
        <c:axId val="81864192"/>
        <c:axId val="0"/>
      </c:bar3DChart>
      <c:catAx>
        <c:axId val="81862656"/>
        <c:scaling>
          <c:orientation val="maxMin"/>
        </c:scaling>
        <c:axPos val="l"/>
        <c:numFmt formatCode="General" sourceLinked="1"/>
        <c:tickLblPos val="nextTo"/>
        <c:txPr>
          <a:bodyPr/>
          <a:lstStyle/>
          <a:p>
            <a:pPr>
              <a:defRPr sz="1400" b="1"/>
            </a:pPr>
            <a:endParaRPr lang="de-DE"/>
          </a:p>
        </c:txPr>
        <c:crossAx val="81864192"/>
        <c:crosses val="autoZero"/>
        <c:auto val="1"/>
        <c:lblAlgn val="ctr"/>
        <c:lblOffset val="100"/>
      </c:catAx>
      <c:valAx>
        <c:axId val="81864192"/>
        <c:scaling>
          <c:orientation val="minMax"/>
        </c:scaling>
        <c:delete val="1"/>
        <c:axPos val="t"/>
        <c:majorGridlines>
          <c:spPr>
            <a:ln>
              <a:solidFill>
                <a:srgbClr val="4F81BD">
                  <a:alpha val="0"/>
                </a:srgbClr>
              </a:solidFill>
            </a:ln>
          </c:spPr>
        </c:majorGridlines>
        <c:numFmt formatCode="0.0" sourceLinked="1"/>
        <c:tickLblPos val="none"/>
        <c:crossAx val="81862656"/>
        <c:crosses val="autoZero"/>
        <c:crossBetween val="between"/>
      </c:valAx>
    </c:plotArea>
    <c:legend>
      <c:legendPos val="r"/>
      <c:layout>
        <c:manualLayout>
          <c:xMode val="edge"/>
          <c:yMode val="edge"/>
          <c:x val="0.70875352970259253"/>
          <c:y val="0.6263109711286089"/>
          <c:w val="0.25335218053495534"/>
          <c:h val="0.16082120734908137"/>
        </c:manualLayout>
      </c:layout>
      <c:txPr>
        <a:bodyPr/>
        <a:lstStyle/>
        <a:p>
          <a:pPr>
            <a:defRPr sz="1400" b="1"/>
          </a:pPr>
          <a:endParaRPr lang="de-DE"/>
        </a:p>
      </c:txPr>
    </c:legend>
    <c:plotVisOnly val="1"/>
    <c:dispBlanksAs val="gap"/>
  </c:chart>
  <c:spPr>
    <a:ln>
      <a:noFill/>
    </a:ln>
  </c:sp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'Zeit für Forschung'!$D$6</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'Zeit für Forschung'!$C$7:$C$10</c:f>
              <c:strCache>
                <c:ptCount val="4"/>
                <c:pt idx="0">
                  <c:v>Stunden für Forschungsanträge</c:v>
                </c:pt>
                <c:pt idx="1">
                  <c:v>Stunden für direkte Forschungstätigkeit</c:v>
                </c:pt>
                <c:pt idx="2">
                  <c:v>Stunden für Management und Administration von Forschungsprojekten</c:v>
                </c:pt>
                <c:pt idx="3">
                  <c:v>Stunden für Publikation von Forschungsergebnissen</c:v>
                </c:pt>
              </c:strCache>
            </c:strRef>
          </c:cat>
          <c:val>
            <c:numRef>
              <c:f>'Zeit für Forschung'!$D$7:$D$10</c:f>
              <c:numCache>
                <c:formatCode>0.0</c:formatCode>
                <c:ptCount val="4"/>
                <c:pt idx="0">
                  <c:v>2.5</c:v>
                </c:pt>
                <c:pt idx="1">
                  <c:v>5</c:v>
                </c:pt>
                <c:pt idx="2">
                  <c:v>2.9</c:v>
                </c:pt>
                <c:pt idx="3">
                  <c:v>2.9</c:v>
                </c:pt>
              </c:numCache>
            </c:numRef>
          </c:val>
        </c:ser>
        <c:ser>
          <c:idx val="1"/>
          <c:order val="1"/>
          <c:tx>
            <c:strRef>
              <c:f>'Zeit für Forschung'!$E$6</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'Zeit für Forschung'!$C$7:$C$10</c:f>
              <c:strCache>
                <c:ptCount val="4"/>
                <c:pt idx="0">
                  <c:v>Stunden für Forschungsanträge</c:v>
                </c:pt>
                <c:pt idx="1">
                  <c:v>Stunden für direkte Forschungstätigkeit</c:v>
                </c:pt>
                <c:pt idx="2">
                  <c:v>Stunden für Management und Administration von Forschungsprojekten</c:v>
                </c:pt>
                <c:pt idx="3">
                  <c:v>Stunden für Publikation von Forschungsergebnissen</c:v>
                </c:pt>
              </c:strCache>
            </c:strRef>
          </c:cat>
          <c:val>
            <c:numRef>
              <c:f>'Zeit für Forschung'!$E$7:$E$10</c:f>
              <c:numCache>
                <c:formatCode>0.0</c:formatCode>
                <c:ptCount val="4"/>
                <c:pt idx="0">
                  <c:v>2.4</c:v>
                </c:pt>
                <c:pt idx="1">
                  <c:v>4.9000000000000004</c:v>
                </c:pt>
                <c:pt idx="2">
                  <c:v>2.6</c:v>
                </c:pt>
                <c:pt idx="3">
                  <c:v>2.6</c:v>
                </c:pt>
              </c:numCache>
            </c:numRef>
          </c:val>
        </c:ser>
        <c:dLbls/>
        <c:shape val="box"/>
        <c:axId val="81964032"/>
        <c:axId val="81974016"/>
        <c:axId val="0"/>
      </c:bar3DChart>
      <c:catAx>
        <c:axId val="81964032"/>
        <c:scaling>
          <c:orientation val="maxMin"/>
        </c:scaling>
        <c:axPos val="l"/>
        <c:numFmt formatCode="General" sourceLinked="1"/>
        <c:tickLblPos val="nextTo"/>
        <c:txPr>
          <a:bodyPr/>
          <a:lstStyle/>
          <a:p>
            <a:pPr>
              <a:defRPr sz="1400" b="1"/>
            </a:pPr>
            <a:endParaRPr lang="de-DE"/>
          </a:p>
        </c:txPr>
        <c:crossAx val="81974016"/>
        <c:crosses val="autoZero"/>
        <c:auto val="1"/>
        <c:lblAlgn val="ctr"/>
        <c:lblOffset val="100"/>
      </c:catAx>
      <c:valAx>
        <c:axId val="81974016"/>
        <c:scaling>
          <c:orientation val="minMax"/>
        </c:scaling>
        <c:delete val="1"/>
        <c:axPos val="t"/>
        <c:majorGridlines>
          <c:spPr>
            <a:ln>
              <a:solidFill>
                <a:srgbClr val="4F81BD">
                  <a:alpha val="0"/>
                </a:srgbClr>
              </a:solidFill>
            </a:ln>
          </c:spPr>
        </c:majorGridlines>
        <c:numFmt formatCode="0.0" sourceLinked="1"/>
        <c:tickLblPos val="none"/>
        <c:crossAx val="81964032"/>
        <c:crosses val="autoZero"/>
        <c:crossBetween val="between"/>
      </c:valAx>
    </c:plotArea>
    <c:legend>
      <c:legendPos val="r"/>
      <c:layout>
        <c:manualLayout>
          <c:xMode val="edge"/>
          <c:yMode val="edge"/>
          <c:x val="0.74415169856846819"/>
          <c:y val="0.67236899391133897"/>
          <c:w val="0.25066280089283949"/>
          <c:h val="0.2495715718815131"/>
        </c:manualLayout>
      </c:layout>
      <c:txPr>
        <a:bodyPr/>
        <a:lstStyle/>
        <a:p>
          <a:pPr>
            <a:defRPr sz="1400" b="1"/>
          </a:pPr>
          <a:endParaRPr lang="de-DE"/>
        </a:p>
      </c:txPr>
    </c:legend>
    <c:plotVisOnly val="1"/>
    <c:dispBlanksAs val="gap"/>
  </c:chart>
  <c:spPr>
    <a:ln>
      <a:noFill/>
    </a:ln>
  </c:sp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'Zeit für Forschung'!$E$16</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'Zeit für Forschung'!$D$17:$D$19</c:f>
              <c:strCache>
                <c:ptCount val="3"/>
                <c:pt idx="0">
                  <c:v>nein</c:v>
                </c:pt>
                <c:pt idx="1">
                  <c:v>ja, einmal</c:v>
                </c:pt>
                <c:pt idx="2">
                  <c:v>ja, mehrfach</c:v>
                </c:pt>
              </c:strCache>
            </c:strRef>
          </c:cat>
          <c:val>
            <c:numRef>
              <c:f>'Zeit für Forschung'!$E$17:$E$19</c:f>
              <c:numCache>
                <c:formatCode>General</c:formatCode>
                <c:ptCount val="3"/>
                <c:pt idx="0">
                  <c:v>76.099999999999994</c:v>
                </c:pt>
                <c:pt idx="1">
                  <c:v>17.2</c:v>
                </c:pt>
                <c:pt idx="2">
                  <c:v>6.6</c:v>
                </c:pt>
              </c:numCache>
            </c:numRef>
          </c:val>
        </c:ser>
        <c:ser>
          <c:idx val="1"/>
          <c:order val="1"/>
          <c:tx>
            <c:strRef>
              <c:f>'Zeit für Forschung'!$F$16</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'Zeit für Forschung'!$D$17:$D$19</c:f>
              <c:strCache>
                <c:ptCount val="3"/>
                <c:pt idx="0">
                  <c:v>nein</c:v>
                </c:pt>
                <c:pt idx="1">
                  <c:v>ja, einmal</c:v>
                </c:pt>
                <c:pt idx="2">
                  <c:v>ja, mehrfach</c:v>
                </c:pt>
              </c:strCache>
            </c:strRef>
          </c:cat>
          <c:val>
            <c:numRef>
              <c:f>'Zeit für Forschung'!$F$17:$F$19</c:f>
              <c:numCache>
                <c:formatCode>General</c:formatCode>
                <c:ptCount val="3"/>
                <c:pt idx="0">
                  <c:v>65.5</c:v>
                </c:pt>
                <c:pt idx="1">
                  <c:v>20.8</c:v>
                </c:pt>
                <c:pt idx="2">
                  <c:v>13.7</c:v>
                </c:pt>
              </c:numCache>
            </c:numRef>
          </c:val>
        </c:ser>
        <c:dLbls/>
        <c:shape val="box"/>
        <c:axId val="81803904"/>
        <c:axId val="81817984"/>
        <c:axId val="0"/>
      </c:bar3DChart>
      <c:catAx>
        <c:axId val="81803904"/>
        <c:scaling>
          <c:orientation val="maxMin"/>
        </c:scaling>
        <c:axPos val="l"/>
        <c:numFmt formatCode="General" sourceLinked="1"/>
        <c:tickLblPos val="nextTo"/>
        <c:txPr>
          <a:bodyPr/>
          <a:lstStyle/>
          <a:p>
            <a:pPr>
              <a:defRPr sz="1400" b="1"/>
            </a:pPr>
            <a:endParaRPr lang="de-DE"/>
          </a:p>
        </c:txPr>
        <c:crossAx val="81817984"/>
        <c:crosses val="autoZero"/>
        <c:auto val="1"/>
        <c:lblAlgn val="ctr"/>
        <c:lblOffset val="100"/>
      </c:catAx>
      <c:valAx>
        <c:axId val="81817984"/>
        <c:scaling>
          <c:orientation val="minMax"/>
        </c:scaling>
        <c:delete val="1"/>
        <c:axPos val="t"/>
        <c:majorGridlines>
          <c:spPr>
            <a:ln>
              <a:solidFill>
                <a:srgbClr val="4F81BD">
                  <a:alpha val="0"/>
                </a:srgbClr>
              </a:solidFill>
            </a:ln>
          </c:spPr>
        </c:majorGridlines>
        <c:numFmt formatCode="General" sourceLinked="1"/>
        <c:tickLblPos val="none"/>
        <c:crossAx val="81803904"/>
        <c:crosses val="autoZero"/>
        <c:crossBetween val="between"/>
      </c:valAx>
    </c:plotArea>
    <c:legend>
      <c:legendPos val="r"/>
      <c:layout>
        <c:manualLayout>
          <c:xMode val="edge"/>
          <c:yMode val="edge"/>
          <c:x val="0.67007672306089683"/>
          <c:y val="0.66257416770272137"/>
          <c:w val="0.2581707085188612"/>
          <c:h val="0.22071021867671428"/>
        </c:manualLayout>
      </c:layout>
      <c:txPr>
        <a:bodyPr/>
        <a:lstStyle/>
        <a:p>
          <a:pPr>
            <a:defRPr sz="1400" b="1"/>
          </a:pPr>
          <a:endParaRPr lang="de-DE"/>
        </a:p>
      </c:txPr>
    </c:legend>
    <c:plotVisOnly val="1"/>
    <c:dispBlanksAs val="gap"/>
  </c:chart>
  <c:spPr>
    <a:ln>
      <a:noFill/>
    </a:ln>
  </c:spPr>
  <c:externalData r:id="rId2"/>
</c:chartSpace>
</file>

<file path=ppt/charts/chart16.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20667466394879333"/>
          <c:y val="4.7864378635517589E-2"/>
          <c:w val="0.68085011710305987"/>
          <c:h val="0.89814814814814814"/>
        </c:manualLayout>
      </c:layout>
      <c:bar3DChart>
        <c:barDir val="bar"/>
        <c:grouping val="clustered"/>
        <c:ser>
          <c:idx val="0"/>
          <c:order val="0"/>
          <c:tx>
            <c:strRef>
              <c:f>'Kooperation mit Ausland'!$D$7</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'Kooperation mit Ausland'!$C$8:$C$10</c:f>
              <c:strCache>
                <c:ptCount val="3"/>
                <c:pt idx="0">
                  <c:v>in der Lehre</c:v>
                </c:pt>
                <c:pt idx="1">
                  <c:v>in der Forschung</c:v>
                </c:pt>
                <c:pt idx="2">
                  <c:v>nein</c:v>
                </c:pt>
              </c:strCache>
            </c:strRef>
          </c:cat>
          <c:val>
            <c:numRef>
              <c:f>'Kooperation mit Ausland'!$D$8:$D$10</c:f>
              <c:numCache>
                <c:formatCode>0.0</c:formatCode>
                <c:ptCount val="3"/>
                <c:pt idx="0" formatCode="General">
                  <c:v>37.300000000000011</c:v>
                </c:pt>
                <c:pt idx="1">
                  <c:v>25.1</c:v>
                </c:pt>
                <c:pt idx="2">
                  <c:v>49.2</c:v>
                </c:pt>
              </c:numCache>
            </c:numRef>
          </c:val>
        </c:ser>
        <c:ser>
          <c:idx val="1"/>
          <c:order val="1"/>
          <c:tx>
            <c:strRef>
              <c:f>'Kooperation mit Ausland'!$E$7</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'Kooperation mit Ausland'!$C$8:$C$10</c:f>
              <c:strCache>
                <c:ptCount val="3"/>
                <c:pt idx="0">
                  <c:v>in der Lehre</c:v>
                </c:pt>
                <c:pt idx="1">
                  <c:v>in der Forschung</c:v>
                </c:pt>
                <c:pt idx="2">
                  <c:v>nein</c:v>
                </c:pt>
              </c:strCache>
            </c:strRef>
          </c:cat>
          <c:val>
            <c:numRef>
              <c:f>'Kooperation mit Ausland'!$E$8:$E$10</c:f>
              <c:numCache>
                <c:formatCode>0.0</c:formatCode>
                <c:ptCount val="3"/>
                <c:pt idx="0" formatCode="General">
                  <c:v>40.1</c:v>
                </c:pt>
                <c:pt idx="1">
                  <c:v>24.327591417346635</c:v>
                </c:pt>
                <c:pt idx="2">
                  <c:v>44.605621033544878</c:v>
                </c:pt>
              </c:numCache>
            </c:numRef>
          </c:val>
        </c:ser>
        <c:dLbls/>
        <c:shape val="box"/>
        <c:axId val="83179392"/>
        <c:axId val="83180928"/>
        <c:axId val="0"/>
      </c:bar3DChart>
      <c:catAx>
        <c:axId val="83179392"/>
        <c:scaling>
          <c:orientation val="maxMin"/>
        </c:scaling>
        <c:axPos val="l"/>
        <c:numFmt formatCode="General" sourceLinked="1"/>
        <c:tickLblPos val="nextTo"/>
        <c:txPr>
          <a:bodyPr/>
          <a:lstStyle/>
          <a:p>
            <a:pPr>
              <a:defRPr sz="1400" b="1"/>
            </a:pPr>
            <a:endParaRPr lang="de-DE"/>
          </a:p>
        </c:txPr>
        <c:crossAx val="83180928"/>
        <c:crosses val="autoZero"/>
        <c:auto val="1"/>
        <c:lblAlgn val="ctr"/>
        <c:lblOffset val="100"/>
      </c:catAx>
      <c:valAx>
        <c:axId val="83180928"/>
        <c:scaling>
          <c:orientation val="minMax"/>
        </c:scaling>
        <c:delete val="1"/>
        <c:axPos val="t"/>
        <c:majorGridlines>
          <c:spPr>
            <a:ln>
              <a:solidFill>
                <a:srgbClr val="4F81BD">
                  <a:alpha val="0"/>
                </a:srgbClr>
              </a:solidFill>
            </a:ln>
          </c:spPr>
        </c:majorGridlines>
        <c:numFmt formatCode="General" sourceLinked="1"/>
        <c:tickLblPos val="none"/>
        <c:crossAx val="83179392"/>
        <c:crosses val="autoZero"/>
        <c:crossBetween val="between"/>
      </c:valAx>
    </c:plotArea>
    <c:legend>
      <c:legendPos val="r"/>
      <c:layout>
        <c:manualLayout>
          <c:xMode val="edge"/>
          <c:yMode val="edge"/>
          <c:x val="0.75484277523728782"/>
          <c:y val="0.39009029836767695"/>
          <c:w val="0.18930781418645695"/>
          <c:h val="0.22357795800861924"/>
        </c:manualLayout>
      </c:layout>
      <c:txPr>
        <a:bodyPr/>
        <a:lstStyle/>
        <a:p>
          <a:pPr>
            <a:defRPr sz="1400" b="1"/>
          </a:pPr>
          <a:endParaRPr lang="de-DE"/>
        </a:p>
      </c:txPr>
    </c:legend>
    <c:plotVisOnly val="1"/>
    <c:dispBlanksAs val="gap"/>
  </c:chart>
  <c:spPr>
    <a:ln>
      <a:noFill/>
    </a:ln>
  </c:sp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94021390558768858"/>
          <c:h val="0.69352627677265521"/>
        </c:manualLayout>
      </c:layout>
      <c:bar3DChart>
        <c:barDir val="col"/>
        <c:grouping val="clustered"/>
        <c:ser>
          <c:idx val="0"/>
          <c:order val="0"/>
          <c:tx>
            <c:strRef>
              <c:f>'Unterstützung bei Forschung'!$G$9</c:f>
              <c:strCache>
                <c:ptCount val="1"/>
                <c:pt idx="0">
                  <c:v>Nordrhein-Westfalen</c:v>
                </c:pt>
              </c:strCache>
            </c:strRef>
          </c:tx>
          <c:spPr>
            <a:solidFill>
              <a:srgbClr val="00B0F0"/>
            </a:solidFill>
          </c:spPr>
          <c:dLbls>
            <c:dLbl>
              <c:idx val="0"/>
              <c:layout>
                <c:manualLayout>
                  <c:x val="-1.3370006831337961E-2"/>
                  <c:y val="-2.596773077783885E-2"/>
                </c:manualLayout>
              </c:layout>
              <c:showVal val="1"/>
            </c:dLbl>
            <c:dLbl>
              <c:idx val="1"/>
              <c:layout>
                <c:manualLayout>
                  <c:x val="-2.6691423845991852E-2"/>
                  <c:y val="-2.853071273067611E-2"/>
                </c:manualLayout>
              </c:layout>
              <c:showVal val="1"/>
            </c:dLbl>
            <c:dLbl>
              <c:idx val="2"/>
              <c:layout>
                <c:manualLayout>
                  <c:x val="-1.9410039498487353E-2"/>
                  <c:y val="-1.9186066857921829E-2"/>
                </c:manualLayout>
              </c:layout>
              <c:showVal val="1"/>
            </c:dLbl>
            <c:dLbl>
              <c:idx val="3"/>
              <c:layout>
                <c:manualLayout>
                  <c:x val="-2.0714568213219927E-2"/>
                  <c:y val="-1.869075667867098E-2"/>
                </c:manualLayout>
              </c:layout>
              <c:showVal val="1"/>
            </c:dLbl>
            <c:numFmt formatCode="#,##0.0" sourceLinked="0"/>
            <c:txPr>
              <a:bodyPr/>
              <a:lstStyle/>
              <a:p>
                <a:pPr>
                  <a:defRPr sz="1400" b="1"/>
                </a:pPr>
                <a:endParaRPr lang="de-DE"/>
              </a:p>
            </c:txPr>
            <c:showVal val="1"/>
          </c:dLbls>
          <c:cat>
            <c:strRef>
              <c:f>'Unterstützung bei Forschung'!$F$10:$F$13</c:f>
              <c:strCache>
                <c:ptCount val="4"/>
                <c:pt idx="0">
                  <c:v>keine Unterstützung</c:v>
                </c:pt>
                <c:pt idx="1">
                  <c:v>studentische Hilfskräfte</c:v>
                </c:pt>
                <c:pt idx="2">
                  <c:v>sonstige Mitarbeiter</c:v>
                </c:pt>
                <c:pt idx="3">
                  <c:v>wissenschaftliche Mitarbeiter</c:v>
                </c:pt>
              </c:strCache>
            </c:strRef>
          </c:cat>
          <c:val>
            <c:numRef>
              <c:f>'Unterstützung bei Forschung'!$G$10:$G$13</c:f>
              <c:numCache>
                <c:formatCode>0.0</c:formatCode>
                <c:ptCount val="4"/>
                <c:pt idx="0">
                  <c:v>19.2</c:v>
                </c:pt>
                <c:pt idx="1">
                  <c:v>65.400000000000006</c:v>
                </c:pt>
                <c:pt idx="2">
                  <c:v>17.3</c:v>
                </c:pt>
                <c:pt idx="3">
                  <c:v>58.5</c:v>
                </c:pt>
              </c:numCache>
            </c:numRef>
          </c:val>
        </c:ser>
        <c:ser>
          <c:idx val="1"/>
          <c:order val="1"/>
          <c:tx>
            <c:strRef>
              <c:f>'Unterstützung bei Forschung'!$H$9</c:f>
              <c:strCache>
                <c:ptCount val="1"/>
                <c:pt idx="0">
                  <c:v>Deutschland</c:v>
                </c:pt>
              </c:strCache>
            </c:strRef>
          </c:tx>
          <c:spPr>
            <a:solidFill>
              <a:sysClr val="window" lastClr="FFFFFF">
                <a:lumMod val="85000"/>
              </a:sysClr>
            </a:solidFill>
          </c:spPr>
          <c:dLbls>
            <c:dLbl>
              <c:idx val="0"/>
              <c:layout>
                <c:manualLayout>
                  <c:x val="1.3251768186510934E-4"/>
                  <c:y val="-1.8604651162790701E-2"/>
                </c:manualLayout>
              </c:layout>
              <c:showVal val="1"/>
            </c:dLbl>
            <c:dLbl>
              <c:idx val="1"/>
              <c:layout>
                <c:manualLayout>
                  <c:x val="-7.1204113184482071E-3"/>
                  <c:y val="-1.8604813933142082E-2"/>
                </c:manualLayout>
              </c:layout>
              <c:showVal val="1"/>
            </c:dLbl>
            <c:dLbl>
              <c:idx val="3"/>
              <c:layout>
                <c:manualLayout>
                  <c:x val="-1.043705153294194E-2"/>
                  <c:y val="-1.240310077519376E-2"/>
                </c:manualLayout>
              </c:layout>
              <c:showVal val="1"/>
            </c:dLbl>
            <c:txPr>
              <a:bodyPr/>
              <a:lstStyle/>
              <a:p>
                <a:pPr>
                  <a:defRPr sz="1400"/>
                </a:pPr>
                <a:endParaRPr lang="de-DE"/>
              </a:p>
            </c:txPr>
            <c:showVal val="1"/>
          </c:dLbls>
          <c:cat>
            <c:strRef>
              <c:f>'Unterstützung bei Forschung'!$F$10:$F$13</c:f>
              <c:strCache>
                <c:ptCount val="4"/>
                <c:pt idx="0">
                  <c:v>keine Unterstützung</c:v>
                </c:pt>
                <c:pt idx="1">
                  <c:v>studentische Hilfskräfte</c:v>
                </c:pt>
                <c:pt idx="2">
                  <c:v>sonstige Mitarbeiter</c:v>
                </c:pt>
                <c:pt idx="3">
                  <c:v>wissenschaftliche Mitarbeiter</c:v>
                </c:pt>
              </c:strCache>
            </c:strRef>
          </c:cat>
          <c:val>
            <c:numRef>
              <c:f>'Unterstützung bei Forschung'!$H$10:$H$13</c:f>
              <c:numCache>
                <c:formatCode>0.0</c:formatCode>
                <c:ptCount val="4"/>
                <c:pt idx="0">
                  <c:v>29.585977636748257</c:v>
                </c:pt>
                <c:pt idx="1">
                  <c:v>50.347537020247799</c:v>
                </c:pt>
                <c:pt idx="2">
                  <c:v>25.022665457842248</c:v>
                </c:pt>
                <c:pt idx="3">
                  <c:v>36.566938652160779</c:v>
                </c:pt>
              </c:numCache>
            </c:numRef>
          </c:val>
        </c:ser>
        <c:dLbls/>
        <c:shape val="box"/>
        <c:axId val="83268736"/>
        <c:axId val="83270272"/>
        <c:axId val="0"/>
      </c:bar3DChart>
      <c:catAx>
        <c:axId val="83268736"/>
        <c:scaling>
          <c:orientation val="maxMin"/>
        </c:scaling>
        <c:axPos val="b"/>
        <c:numFmt formatCode="General" sourceLinked="1"/>
        <c:tickLblPos val="nextTo"/>
        <c:txPr>
          <a:bodyPr/>
          <a:lstStyle/>
          <a:p>
            <a:pPr>
              <a:defRPr sz="1400" b="1"/>
            </a:pPr>
            <a:endParaRPr lang="de-DE"/>
          </a:p>
        </c:txPr>
        <c:crossAx val="83270272"/>
        <c:crosses val="autoZero"/>
        <c:auto val="1"/>
        <c:lblAlgn val="ctr"/>
        <c:lblOffset val="100"/>
      </c:catAx>
      <c:valAx>
        <c:axId val="83270272"/>
        <c:scaling>
          <c:orientation val="minMax"/>
        </c:scaling>
        <c:delete val="1"/>
        <c:axPos val="r"/>
        <c:majorGridlines>
          <c:spPr>
            <a:ln>
              <a:solidFill>
                <a:srgbClr val="4F81BD">
                  <a:alpha val="0"/>
                </a:srgbClr>
              </a:solidFill>
            </a:ln>
          </c:spPr>
        </c:majorGridlines>
        <c:numFmt formatCode="0.0" sourceLinked="1"/>
        <c:tickLblPos val="none"/>
        <c:crossAx val="83268736"/>
        <c:crosses val="autoZero"/>
        <c:crossBetween val="between"/>
      </c:valAx>
    </c:plotArea>
    <c:legend>
      <c:legendPos val="r"/>
      <c:layout>
        <c:manualLayout>
          <c:xMode val="edge"/>
          <c:yMode val="edge"/>
          <c:x val="0.29671802194239522"/>
          <c:y val="0.88684718799463047"/>
          <c:w val="0.4420375179777955"/>
          <c:h val="9.5945479342554707E-2"/>
        </c:manualLayout>
      </c:layout>
      <c:txPr>
        <a:bodyPr/>
        <a:lstStyle/>
        <a:p>
          <a:pPr>
            <a:defRPr sz="1400" b="1"/>
          </a:pPr>
          <a:endParaRPr lang="de-DE"/>
        </a:p>
      </c:txPr>
    </c:legend>
    <c:plotVisOnly val="1"/>
    <c:dispBlanksAs val="gap"/>
  </c:chart>
  <c:spPr>
    <a:ln>
      <a:noFill/>
    </a:ln>
  </c:sp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2563318046782611"/>
          <c:y val="2.5776220338895487E-2"/>
          <c:w val="0.5727027198523259"/>
          <c:h val="0.80767717741677481"/>
        </c:manualLayout>
      </c:layout>
      <c:bar3DChart>
        <c:barDir val="bar"/>
        <c:grouping val="stacked"/>
        <c:ser>
          <c:idx val="0"/>
          <c:order val="0"/>
          <c:tx>
            <c:strRef>
              <c:f>'Zufriedeheit mit Arbeitsauft.'!$D$15</c:f>
              <c:strCache>
                <c:ptCount val="1"/>
                <c:pt idx="0">
                  <c:v>trifft voll zu</c:v>
                </c:pt>
              </c:strCache>
            </c:strRef>
          </c:tx>
          <c:spPr>
            <a:solidFill>
              <a:srgbClr val="1F497D"/>
            </a:solidFill>
          </c:spPr>
          <c:dLbls>
            <c:numFmt formatCode="#,##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Arbeitsauft.'!$D$16:$D$18</c:f>
              <c:numCache>
                <c:formatCode>0.0</c:formatCode>
                <c:ptCount val="3"/>
                <c:pt idx="0">
                  <c:v>6.6</c:v>
                </c:pt>
                <c:pt idx="1">
                  <c:v>6.8</c:v>
                </c:pt>
                <c:pt idx="2" formatCode="General">
                  <c:v>7.1</c:v>
                </c:pt>
              </c:numCache>
            </c:numRef>
          </c:val>
        </c:ser>
        <c:ser>
          <c:idx val="1"/>
          <c:order val="1"/>
          <c:tx>
            <c:strRef>
              <c:f>'Zufriedeheit mit Arbeitsauft.'!$E$15</c:f>
              <c:strCache>
                <c:ptCount val="1"/>
                <c:pt idx="0">
                  <c:v>trifft größtenteils zu</c:v>
                </c:pt>
              </c:strCache>
            </c:strRef>
          </c:tx>
          <c:spPr>
            <a:solidFill>
              <a:srgbClr val="00B0F0"/>
            </a:solidFill>
          </c:spPr>
          <c:dLbls>
            <c:numFmt formatCode="#,##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Arbeitsauft.'!$E$16:$E$18</c:f>
              <c:numCache>
                <c:formatCode>0.0</c:formatCode>
                <c:ptCount val="3"/>
                <c:pt idx="0">
                  <c:v>23.5</c:v>
                </c:pt>
                <c:pt idx="1">
                  <c:v>12.6</c:v>
                </c:pt>
                <c:pt idx="2" formatCode="General">
                  <c:v>28.7</c:v>
                </c:pt>
              </c:numCache>
            </c:numRef>
          </c:val>
        </c:ser>
        <c:ser>
          <c:idx val="2"/>
          <c:order val="2"/>
          <c:tx>
            <c:strRef>
              <c:f>'Zufriedeheit mit Arbeitsauft.'!$F$15</c:f>
              <c:strCache>
                <c:ptCount val="1"/>
                <c:pt idx="0">
                  <c:v>teils/teils</c:v>
                </c:pt>
              </c:strCache>
            </c:strRef>
          </c:tx>
          <c:spPr>
            <a:solidFill>
              <a:sysClr val="window" lastClr="FFFFFF">
                <a:lumMod val="85000"/>
              </a:sysClr>
            </a:solidFill>
          </c:spPr>
          <c:dLbls>
            <c:numFmt formatCode="#,##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Arbeitsauft.'!$F$16:$F$18</c:f>
              <c:numCache>
                <c:formatCode>0.0</c:formatCode>
                <c:ptCount val="3"/>
                <c:pt idx="0">
                  <c:v>20.7</c:v>
                </c:pt>
                <c:pt idx="1">
                  <c:v>16.600000000000001</c:v>
                </c:pt>
                <c:pt idx="2" formatCode="General">
                  <c:v>22.6</c:v>
                </c:pt>
              </c:numCache>
            </c:numRef>
          </c:val>
        </c:ser>
        <c:ser>
          <c:idx val="3"/>
          <c:order val="3"/>
          <c:tx>
            <c:strRef>
              <c:f>'Zufriedeheit mit Arbeitsauft.'!$G$15</c:f>
              <c:strCache>
                <c:ptCount val="1"/>
                <c:pt idx="0">
                  <c:v>trifft weniger zu</c:v>
                </c:pt>
              </c:strCache>
            </c:strRef>
          </c:tx>
          <c:spPr>
            <a:solidFill>
              <a:sysClr val="windowText" lastClr="000000">
                <a:lumMod val="50000"/>
                <a:lumOff val="50000"/>
              </a:sysClr>
            </a:solidFill>
          </c:spPr>
          <c:dLbls>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Arbeitsauft.'!$G$16:$G$18</c:f>
              <c:numCache>
                <c:formatCode>0.0</c:formatCode>
                <c:ptCount val="3"/>
                <c:pt idx="0">
                  <c:v>28.6</c:v>
                </c:pt>
                <c:pt idx="1">
                  <c:v>25.3</c:v>
                </c:pt>
                <c:pt idx="2" formatCode="General">
                  <c:v>27.5</c:v>
                </c:pt>
              </c:numCache>
            </c:numRef>
          </c:val>
        </c:ser>
        <c:ser>
          <c:idx val="4"/>
          <c:order val="4"/>
          <c:tx>
            <c:strRef>
              <c:f>'Zufriedeheit mit Arbeitsauft.'!$H$15</c:f>
              <c:strCache>
                <c:ptCount val="1"/>
                <c:pt idx="0">
                  <c:v>trifft nicht zu</c:v>
                </c:pt>
              </c:strCache>
            </c:strRef>
          </c:tx>
          <c:spPr>
            <a:solidFill>
              <a:sysClr val="windowText" lastClr="000000">
                <a:lumMod val="75000"/>
                <a:lumOff val="25000"/>
              </a:sysClr>
            </a:solidFill>
          </c:spPr>
          <c:dLbls>
            <c:dLbl>
              <c:idx val="0"/>
              <c:spPr/>
              <c:txPr>
                <a:bodyPr/>
                <a:lstStyle/>
                <a:p>
                  <a:pPr>
                    <a:defRPr sz="1200" b="1">
                      <a:solidFill>
                        <a:schemeClr val="bg1"/>
                      </a:solidFill>
                    </a:defRPr>
                  </a:pPr>
                  <a:endParaRPr lang="de-DE"/>
                </a:p>
              </c:txPr>
            </c:dLbl>
            <c:dLbl>
              <c:idx val="1"/>
              <c:spPr/>
              <c:txPr>
                <a:bodyPr/>
                <a:lstStyle/>
                <a:p>
                  <a:pPr>
                    <a:defRPr sz="1200" b="1">
                      <a:solidFill>
                        <a:schemeClr val="bg1"/>
                      </a:solidFill>
                    </a:defRPr>
                  </a:pPr>
                  <a:endParaRPr lang="de-DE"/>
                </a:p>
              </c:txPr>
            </c:dLbl>
            <c:dLbl>
              <c:idx val="2"/>
              <c:spPr/>
              <c:txPr>
                <a:bodyPr/>
                <a:lstStyle/>
                <a:p>
                  <a:pPr>
                    <a:defRPr sz="1200" b="1">
                      <a:solidFill>
                        <a:schemeClr val="bg1"/>
                      </a:solidFill>
                    </a:defRPr>
                  </a:pPr>
                  <a:endParaRPr lang="de-DE"/>
                </a:p>
              </c:txPr>
            </c:dLbl>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Arbeitsauft.'!$H$16:$H$18</c:f>
              <c:numCache>
                <c:formatCode>0.0</c:formatCode>
                <c:ptCount val="3"/>
                <c:pt idx="0">
                  <c:v>20.6</c:v>
                </c:pt>
                <c:pt idx="1">
                  <c:v>38.700000000000003</c:v>
                </c:pt>
                <c:pt idx="2" formatCode="General">
                  <c:v>14.2</c:v>
                </c:pt>
              </c:numCache>
            </c:numRef>
          </c:val>
        </c:ser>
        <c:dLbls/>
        <c:shape val="box"/>
        <c:axId val="83637376"/>
        <c:axId val="83638912"/>
        <c:axId val="0"/>
      </c:bar3DChart>
      <c:catAx>
        <c:axId val="83637376"/>
        <c:scaling>
          <c:orientation val="maxMin"/>
        </c:scaling>
        <c:axPos val="l"/>
        <c:tickLblPos val="nextTo"/>
        <c:txPr>
          <a:bodyPr/>
          <a:lstStyle/>
          <a:p>
            <a:pPr>
              <a:defRPr sz="1400" b="1"/>
            </a:pPr>
            <a:endParaRPr lang="de-DE"/>
          </a:p>
        </c:txPr>
        <c:crossAx val="83638912"/>
        <c:crosses val="autoZero"/>
        <c:auto val="1"/>
        <c:lblAlgn val="ctr"/>
        <c:lblOffset val="100"/>
      </c:catAx>
      <c:valAx>
        <c:axId val="83638912"/>
        <c:scaling>
          <c:orientation val="minMax"/>
        </c:scaling>
        <c:delete val="1"/>
        <c:axPos val="t"/>
        <c:numFmt formatCode="0%" sourceLinked="0"/>
        <c:tickLblPos val="none"/>
        <c:crossAx val="83637376"/>
        <c:crosses val="autoZero"/>
        <c:crossBetween val="between"/>
      </c:valAx>
    </c:plotArea>
    <c:legend>
      <c:legendPos val="r"/>
      <c:layout>
        <c:manualLayout>
          <c:xMode val="edge"/>
          <c:yMode val="edge"/>
          <c:x val="0.25428490669435561"/>
          <c:y val="0.86598338739182634"/>
          <c:w val="0.74420628190706906"/>
          <c:h val="0.1285911741153338"/>
        </c:manualLayout>
      </c:layout>
      <c:txPr>
        <a:bodyPr/>
        <a:lstStyle/>
        <a:p>
          <a:pPr>
            <a:defRPr sz="1200" b="1"/>
          </a:pPr>
          <a:endParaRPr lang="de-DE"/>
        </a:p>
      </c:txPr>
    </c:legend>
    <c:plotVisOnly val="1"/>
    <c:dispBlanksAs val="gap"/>
  </c:chart>
  <c:externalData r:id="rId2"/>
</c:chartSpace>
</file>

<file path=ppt/charts/chart19.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2563318046782611"/>
          <c:y val="2.5776220338895487E-2"/>
          <c:w val="0.57270271985232557"/>
          <c:h val="0.8076771774167758"/>
        </c:manualLayout>
      </c:layout>
      <c:bar3DChart>
        <c:barDir val="bar"/>
        <c:grouping val="stacked"/>
        <c:ser>
          <c:idx val="0"/>
          <c:order val="0"/>
          <c:tx>
            <c:strRef>
              <c:f>'Zufriedeheit mit Arbeitsauft.'!$D$15</c:f>
              <c:strCache>
                <c:ptCount val="1"/>
                <c:pt idx="0">
                  <c:v>trifft voll zu</c:v>
                </c:pt>
              </c:strCache>
            </c:strRef>
          </c:tx>
          <c:spPr>
            <a:solidFill>
              <a:srgbClr val="FFCC00"/>
            </a:solidFill>
          </c:spPr>
          <c:dLbls>
            <c:dLbl>
              <c:idx val="0"/>
              <c:layout/>
              <c:tx>
                <c:rich>
                  <a:bodyPr/>
                  <a:lstStyle/>
                  <a:p>
                    <a:r>
                      <a:rPr lang="en-US" smtClean="0"/>
                      <a:t>6,1</a:t>
                    </a:r>
                    <a:endParaRPr lang="en-US"/>
                  </a:p>
                </c:rich>
              </c:tx>
              <c:showVal val="1"/>
            </c:dLbl>
            <c:dLbl>
              <c:idx val="1"/>
              <c:layout/>
              <c:tx>
                <c:rich>
                  <a:bodyPr/>
                  <a:lstStyle/>
                  <a:p>
                    <a:r>
                      <a:rPr lang="en-US" smtClean="0"/>
                      <a:t>5,7</a:t>
                    </a:r>
                    <a:endParaRPr lang="en-US"/>
                  </a:p>
                </c:rich>
              </c:tx>
              <c:showVal val="1"/>
            </c:dLbl>
            <c:dLbl>
              <c:idx val="2"/>
              <c:layout/>
              <c:tx>
                <c:rich>
                  <a:bodyPr/>
                  <a:lstStyle/>
                  <a:p>
                    <a:r>
                      <a:rPr lang="en-US" smtClean="0"/>
                      <a:t>7,9</a:t>
                    </a:r>
                    <a:endParaRPr lang="en-US" dirty="0"/>
                  </a:p>
                </c:rich>
              </c:tx>
              <c:showVal val="1"/>
            </c:dLbl>
            <c:numFmt formatCode="#,##0.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Arbeitsauft.'!$D$16:$D$18</c:f>
              <c:numCache>
                <c:formatCode>General</c:formatCode>
                <c:ptCount val="3"/>
                <c:pt idx="0" formatCode="0.0">
                  <c:v>6.10062893081761</c:v>
                </c:pt>
                <c:pt idx="1">
                  <c:v>5.7</c:v>
                </c:pt>
                <c:pt idx="2">
                  <c:v>7.9</c:v>
                </c:pt>
              </c:numCache>
            </c:numRef>
          </c:val>
        </c:ser>
        <c:ser>
          <c:idx val="1"/>
          <c:order val="1"/>
          <c:tx>
            <c:strRef>
              <c:f>'Zufriedeheit mit Arbeitsauft.'!$E$15</c:f>
              <c:strCache>
                <c:ptCount val="1"/>
                <c:pt idx="0">
                  <c:v>trifft größtenteils zu</c:v>
                </c:pt>
              </c:strCache>
            </c:strRef>
          </c:tx>
          <c:spPr>
            <a:solidFill>
              <a:srgbClr val="FFFFCC"/>
            </a:solidFill>
          </c:spPr>
          <c:dLbls>
            <c:dLbl>
              <c:idx val="0"/>
              <c:layout/>
              <c:tx>
                <c:rich>
                  <a:bodyPr/>
                  <a:lstStyle/>
                  <a:p>
                    <a:r>
                      <a:rPr lang="en-US" smtClean="0"/>
                      <a:t>22,1</a:t>
                    </a:r>
                    <a:endParaRPr lang="en-US" dirty="0"/>
                  </a:p>
                </c:rich>
              </c:tx>
              <c:showVal val="1"/>
            </c:dLbl>
            <c:dLbl>
              <c:idx val="1"/>
              <c:layout/>
              <c:tx>
                <c:rich>
                  <a:bodyPr/>
                  <a:lstStyle/>
                  <a:p>
                    <a:r>
                      <a:rPr lang="en-US" smtClean="0"/>
                      <a:t>13,9</a:t>
                    </a:r>
                    <a:endParaRPr lang="en-US" dirty="0"/>
                  </a:p>
                </c:rich>
              </c:tx>
              <c:showVal val="1"/>
            </c:dLbl>
            <c:dLbl>
              <c:idx val="2"/>
              <c:layout/>
              <c:tx>
                <c:rich>
                  <a:bodyPr/>
                  <a:lstStyle/>
                  <a:p>
                    <a:r>
                      <a:rPr lang="en-US" smtClean="0"/>
                      <a:t>27,2</a:t>
                    </a:r>
                    <a:endParaRPr lang="en-US"/>
                  </a:p>
                </c:rich>
              </c:tx>
              <c:showVal val="1"/>
            </c:dLbl>
            <c:numFmt formatCode="#,##0.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Arbeitsauft.'!$E$16:$E$18</c:f>
              <c:numCache>
                <c:formatCode>General</c:formatCode>
                <c:ptCount val="3"/>
                <c:pt idx="0" formatCode="0.0">
                  <c:v>22.16981132075475</c:v>
                </c:pt>
                <c:pt idx="1">
                  <c:v>13.9</c:v>
                </c:pt>
                <c:pt idx="2">
                  <c:v>27.2</c:v>
                </c:pt>
              </c:numCache>
            </c:numRef>
          </c:val>
        </c:ser>
        <c:ser>
          <c:idx val="2"/>
          <c:order val="2"/>
          <c:tx>
            <c:strRef>
              <c:f>'Zufriedeheit mit Arbeitsauft.'!$F$15</c:f>
              <c:strCache>
                <c:ptCount val="1"/>
                <c:pt idx="0">
                  <c:v>teils/teils</c:v>
                </c:pt>
              </c:strCache>
            </c:strRef>
          </c:tx>
          <c:spPr>
            <a:solidFill>
              <a:sysClr val="window" lastClr="FFFFFF">
                <a:lumMod val="85000"/>
              </a:sysClr>
            </a:solidFill>
          </c:spPr>
          <c:dLbls>
            <c:dLbl>
              <c:idx val="0"/>
              <c:layout/>
              <c:tx>
                <c:rich>
                  <a:bodyPr/>
                  <a:lstStyle/>
                  <a:p>
                    <a:r>
                      <a:rPr lang="en-US" smtClean="0"/>
                      <a:t>22,3</a:t>
                    </a:r>
                    <a:endParaRPr lang="en-US"/>
                  </a:p>
                </c:rich>
              </c:tx>
              <c:showVal val="1"/>
            </c:dLbl>
            <c:dLbl>
              <c:idx val="1"/>
              <c:layout/>
              <c:tx>
                <c:rich>
                  <a:bodyPr/>
                  <a:lstStyle/>
                  <a:p>
                    <a:r>
                      <a:rPr lang="en-US" smtClean="0"/>
                      <a:t>16,0</a:t>
                    </a:r>
                    <a:endParaRPr lang="en-US"/>
                  </a:p>
                </c:rich>
              </c:tx>
              <c:showVal val="1"/>
            </c:dLbl>
            <c:numFmt formatCode="#,##0.00" sourceLinked="0"/>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Arbeitsauft.'!$F$16:$F$18</c:f>
              <c:numCache>
                <c:formatCode>General</c:formatCode>
                <c:ptCount val="3"/>
                <c:pt idx="0" formatCode="0.0">
                  <c:v>22.327044025157232</c:v>
                </c:pt>
                <c:pt idx="1">
                  <c:v>16</c:v>
                </c:pt>
                <c:pt idx="2">
                  <c:v>24.4</c:v>
                </c:pt>
              </c:numCache>
            </c:numRef>
          </c:val>
        </c:ser>
        <c:ser>
          <c:idx val="3"/>
          <c:order val="3"/>
          <c:tx>
            <c:strRef>
              <c:f>'Zufriedeheit mit Arbeitsauft.'!$G$15</c:f>
              <c:strCache>
                <c:ptCount val="1"/>
                <c:pt idx="0">
                  <c:v>trifft weniger zu</c:v>
                </c:pt>
              </c:strCache>
            </c:strRef>
          </c:tx>
          <c:spPr>
            <a:solidFill>
              <a:srgbClr val="FFFFFF">
                <a:lumMod val="50000"/>
              </a:srgbClr>
            </a:solidFill>
          </c:spPr>
          <c:dLbls>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Arbeitsauft.'!$G$16:$G$18</c:f>
              <c:numCache>
                <c:formatCode>General</c:formatCode>
                <c:ptCount val="3"/>
                <c:pt idx="0" formatCode="0.0">
                  <c:v>29.937106918238992</c:v>
                </c:pt>
                <c:pt idx="1">
                  <c:v>26.1</c:v>
                </c:pt>
                <c:pt idx="2">
                  <c:v>26.7</c:v>
                </c:pt>
              </c:numCache>
            </c:numRef>
          </c:val>
        </c:ser>
        <c:ser>
          <c:idx val="4"/>
          <c:order val="4"/>
          <c:tx>
            <c:strRef>
              <c:f>'Zufriedeheit mit Arbeitsauft.'!$H$15</c:f>
              <c:strCache>
                <c:ptCount val="1"/>
                <c:pt idx="0">
                  <c:v>trifft nicht zu</c:v>
                </c:pt>
              </c:strCache>
            </c:strRef>
          </c:tx>
          <c:spPr>
            <a:solidFill>
              <a:srgbClr val="000000">
                <a:lumMod val="85000"/>
                <a:lumOff val="15000"/>
              </a:srgbClr>
            </a:solidFill>
          </c:spPr>
          <c:dLbls>
            <c:dLbl>
              <c:idx val="0"/>
              <c:spPr/>
              <c:txPr>
                <a:bodyPr/>
                <a:lstStyle/>
                <a:p>
                  <a:pPr>
                    <a:defRPr sz="1200" b="1">
                      <a:solidFill>
                        <a:schemeClr val="bg1"/>
                      </a:solidFill>
                    </a:defRPr>
                  </a:pPr>
                  <a:endParaRPr lang="de-DE"/>
                </a:p>
              </c:txPr>
            </c:dLbl>
            <c:dLbl>
              <c:idx val="1"/>
              <c:spPr/>
              <c:txPr>
                <a:bodyPr/>
                <a:lstStyle/>
                <a:p>
                  <a:pPr>
                    <a:defRPr sz="1200" b="1">
                      <a:solidFill>
                        <a:schemeClr val="bg1"/>
                      </a:solidFill>
                    </a:defRPr>
                  </a:pPr>
                  <a:endParaRPr lang="de-DE"/>
                </a:p>
              </c:txPr>
            </c:dLbl>
            <c:dLbl>
              <c:idx val="2"/>
              <c:spPr/>
              <c:txPr>
                <a:bodyPr/>
                <a:lstStyle/>
                <a:p>
                  <a:pPr>
                    <a:defRPr sz="1200" b="1">
                      <a:solidFill>
                        <a:schemeClr val="bg1"/>
                      </a:solidFill>
                    </a:defRPr>
                  </a:pPr>
                  <a:endParaRPr lang="de-DE"/>
                </a:p>
              </c:txPr>
            </c:dLbl>
            <c:txPr>
              <a:bodyPr/>
              <a:lstStyle/>
              <a:p>
                <a:pPr>
                  <a:defRPr sz="1200" b="1"/>
                </a:pPr>
                <a:endParaRPr lang="de-DE"/>
              </a:p>
            </c:txPr>
            <c:showVal val="1"/>
          </c:dLbls>
          <c:cat>
            <c:strRef>
              <c:f>'Zufriedeheit mit Arbeitsauft.'!$C$16:$C$18</c:f>
              <c:strCache>
                <c:ptCount val="3"/>
                <c:pt idx="0">
                  <c:v>mit der Aufteilung der Arbeitsbereiche zufrieden</c:v>
                </c:pt>
                <c:pt idx="1">
                  <c:v>strukturierte Arbeitswochen mit freiem WE</c:v>
                </c:pt>
                <c:pt idx="2">
                  <c:v>mit Work-Life-Balance zufrieden</c:v>
                </c:pt>
              </c:strCache>
            </c:strRef>
          </c:cat>
          <c:val>
            <c:numRef>
              <c:f>'Zufriedeheit mit Arbeitsauft.'!$H$16:$H$18</c:f>
              <c:numCache>
                <c:formatCode>General</c:formatCode>
                <c:ptCount val="3"/>
                <c:pt idx="0" formatCode="0.0">
                  <c:v>19.465408805031412</c:v>
                </c:pt>
                <c:pt idx="1">
                  <c:v>38.4</c:v>
                </c:pt>
                <c:pt idx="2">
                  <c:v>13.7</c:v>
                </c:pt>
              </c:numCache>
            </c:numRef>
          </c:val>
        </c:ser>
        <c:dLbls/>
        <c:shape val="box"/>
        <c:axId val="83047552"/>
        <c:axId val="83049088"/>
        <c:axId val="0"/>
      </c:bar3DChart>
      <c:catAx>
        <c:axId val="83047552"/>
        <c:scaling>
          <c:orientation val="maxMin"/>
        </c:scaling>
        <c:axPos val="l"/>
        <c:tickLblPos val="nextTo"/>
        <c:txPr>
          <a:bodyPr/>
          <a:lstStyle/>
          <a:p>
            <a:pPr>
              <a:defRPr sz="1400" b="1"/>
            </a:pPr>
            <a:endParaRPr lang="de-DE"/>
          </a:p>
        </c:txPr>
        <c:crossAx val="83049088"/>
        <c:crosses val="autoZero"/>
        <c:auto val="1"/>
        <c:lblAlgn val="ctr"/>
        <c:lblOffset val="100"/>
      </c:catAx>
      <c:valAx>
        <c:axId val="83049088"/>
        <c:scaling>
          <c:orientation val="minMax"/>
        </c:scaling>
        <c:delete val="1"/>
        <c:axPos val="t"/>
        <c:numFmt formatCode="0%" sourceLinked="0"/>
        <c:tickLblPos val="none"/>
        <c:crossAx val="83047552"/>
        <c:crosses val="autoZero"/>
        <c:crossBetween val="between"/>
      </c:valAx>
    </c:plotArea>
    <c:legend>
      <c:legendPos val="r"/>
      <c:layout>
        <c:manualLayout>
          <c:xMode val="edge"/>
          <c:yMode val="edge"/>
          <c:x val="0.25167576308965173"/>
          <c:y val="0.86598319030345949"/>
          <c:w val="0.74420628190706806"/>
          <c:h val="0.12859117411533391"/>
        </c:manualLayout>
      </c:layout>
      <c:txPr>
        <a:bodyPr/>
        <a:lstStyle/>
        <a:p>
          <a:pPr>
            <a:defRPr sz="1200" b="1"/>
          </a:pPr>
          <a:endParaRPr lang="de-DE"/>
        </a:p>
      </c:txPr>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126"/>
          <c:y val="5.0925925925925937E-2"/>
          <c:w val="0.59226664628623105"/>
          <c:h val="0.8981481481481487"/>
        </c:manualLayout>
      </c:layout>
      <c:bar3DChart>
        <c:barDir val="bar"/>
        <c:grouping val="clustered"/>
        <c:ser>
          <c:idx val="0"/>
          <c:order val="0"/>
          <c:tx>
            <c:strRef>
              <c:f>'Stunden Kateg freie Z'!$K$3</c:f>
              <c:strCache>
                <c:ptCount val="1"/>
                <c:pt idx="0">
                  <c:v>Vorlesungszeit</c:v>
                </c:pt>
              </c:strCache>
            </c:strRef>
          </c:tx>
          <c:spPr>
            <a:solidFill>
              <a:srgbClr val="FFCC00"/>
            </a:solidFill>
          </c:spPr>
          <c:dLbls>
            <c:dLbl>
              <c:idx val="0"/>
              <c:layout>
                <c:manualLayout>
                  <c:x val="1.1417925842703881E-2"/>
                  <c:y val="2.7779235928842287E-2"/>
                </c:manualLayout>
              </c:layout>
              <c:showVal val="1"/>
            </c:dLbl>
            <c:dLbl>
              <c:idx val="1"/>
              <c:layout>
                <c:manualLayout>
                  <c:x val="1.5056666888827524E-2"/>
                  <c:y val="2.3148877223680392E-2"/>
                </c:manualLayout>
              </c:layout>
              <c:showVal val="1"/>
            </c:dLbl>
            <c:dLbl>
              <c:idx val="2"/>
              <c:layout>
                <c:manualLayout>
                  <c:x val="1.4510278113663849E-2"/>
                  <c:y val="1.3888888888888921E-2"/>
                </c:manualLayout>
              </c:layout>
              <c:showVal val="1"/>
            </c:dLbl>
            <c:dLbl>
              <c:idx val="3"/>
              <c:layout>
                <c:manualLayout>
                  <c:x val="1.45102781136638E-2"/>
                  <c:y val="1.8518518518518545E-2"/>
                </c:manualLayout>
              </c:layout>
              <c:showVal val="1"/>
            </c:dLbl>
            <c:dLbl>
              <c:idx val="5"/>
              <c:layout>
                <c:manualLayout>
                  <c:x val="4.4345898004435136E-3"/>
                  <c:y val="-1.0014462440982265E-16"/>
                </c:manualLayout>
              </c:layout>
              <c:showVal val="1"/>
            </c:dLbl>
            <c:numFmt formatCode="#,##0.0" sourceLinked="0"/>
            <c:txPr>
              <a:bodyPr/>
              <a:lstStyle/>
              <a:p>
                <a:pPr>
                  <a:defRPr sz="1400" b="1"/>
                </a:pPr>
                <a:endParaRPr lang="de-DE"/>
              </a:p>
            </c:txPr>
            <c:showVal val="1"/>
          </c:dLbls>
          <c:cat>
            <c:strRef>
              <c:f>'Stunden Kateg freie Z'!$J$4:$J$9</c:f>
              <c:strCache>
                <c:ptCount val="6"/>
                <c:pt idx="0">
                  <c:v>bis zu 20 Stunden</c:v>
                </c:pt>
                <c:pt idx="1">
                  <c:v>21 bis 30 Stunden</c:v>
                </c:pt>
                <c:pt idx="2">
                  <c:v>31 bis 40 Stunden</c:v>
                </c:pt>
                <c:pt idx="3">
                  <c:v>41 bis 50 Stunden</c:v>
                </c:pt>
                <c:pt idx="4">
                  <c:v>51 bis 60 Stunden</c:v>
                </c:pt>
                <c:pt idx="5">
                  <c:v>mehr als 61 Stunden</c:v>
                </c:pt>
              </c:strCache>
            </c:strRef>
          </c:cat>
          <c:val>
            <c:numRef>
              <c:f>'Stunden Kateg freie Z'!$K$4:$K$9</c:f>
              <c:numCache>
                <c:formatCode>General</c:formatCode>
                <c:ptCount val="6"/>
                <c:pt idx="0">
                  <c:v>3.6</c:v>
                </c:pt>
                <c:pt idx="1">
                  <c:v>3.8</c:v>
                </c:pt>
                <c:pt idx="2">
                  <c:v>13.500000000000002</c:v>
                </c:pt>
                <c:pt idx="3">
                  <c:v>44.9</c:v>
                </c:pt>
                <c:pt idx="4">
                  <c:v>28.8</c:v>
                </c:pt>
                <c:pt idx="5">
                  <c:v>5.4</c:v>
                </c:pt>
              </c:numCache>
            </c:numRef>
          </c:val>
        </c:ser>
        <c:ser>
          <c:idx val="1"/>
          <c:order val="1"/>
          <c:tx>
            <c:strRef>
              <c:f>'Stunden Kateg freie Z'!$L$3</c:f>
              <c:strCache>
                <c:ptCount val="1"/>
                <c:pt idx="0">
                  <c:v>vorlesungsfreie Zeit</c:v>
                </c:pt>
              </c:strCache>
            </c:strRef>
          </c:tx>
          <c:spPr>
            <a:solidFill>
              <a:sysClr val="window" lastClr="FFFFFF">
                <a:lumMod val="85000"/>
              </a:sysClr>
            </a:solidFill>
          </c:spPr>
          <c:dLbls>
            <c:dLbl>
              <c:idx val="0"/>
              <c:layout>
                <c:manualLayout>
                  <c:x val="7.3909830007390992E-3"/>
                  <c:y val="5.4624971612219483E-3"/>
                </c:manualLayout>
              </c:layout>
              <c:showVal val="1"/>
            </c:dLbl>
            <c:dLbl>
              <c:idx val="1"/>
              <c:layout>
                <c:manualLayout>
                  <c:x val="4.434589800443459E-3"/>
                  <c:y val="0"/>
                </c:manualLayout>
              </c:layout>
              <c:showVal val="1"/>
            </c:dLbl>
            <c:dLbl>
              <c:idx val="2"/>
              <c:layout>
                <c:manualLayout>
                  <c:x val="1.270573994215247E-2"/>
                  <c:y val="7.881910273967889E-3"/>
                </c:manualLayout>
              </c:layout>
              <c:showVal val="1"/>
            </c:dLbl>
            <c:dLbl>
              <c:idx val="3"/>
              <c:layout>
                <c:manualLayout>
                  <c:x val="7.3909830007390992E-3"/>
                  <c:y val="0"/>
                </c:manualLayout>
              </c:layout>
              <c:showVal val="1"/>
            </c:dLbl>
            <c:dLbl>
              <c:idx val="4"/>
              <c:layout>
                <c:manualLayout>
                  <c:x val="5.9127864005912838E-3"/>
                  <c:y val="0"/>
                </c:manualLayout>
              </c:layout>
              <c:showVal val="1"/>
            </c:dLbl>
            <c:dLbl>
              <c:idx val="5"/>
              <c:layout>
                <c:manualLayout>
                  <c:x val="4.434589800443459E-3"/>
                  <c:y val="-1.0014462440982265E-16"/>
                </c:manualLayout>
              </c:layout>
              <c:showVal val="1"/>
            </c:dLbl>
            <c:txPr>
              <a:bodyPr/>
              <a:lstStyle/>
              <a:p>
                <a:pPr>
                  <a:defRPr sz="1400" b="1"/>
                </a:pPr>
                <a:endParaRPr lang="de-DE"/>
              </a:p>
            </c:txPr>
            <c:showVal val="1"/>
          </c:dLbls>
          <c:cat>
            <c:strRef>
              <c:f>'Stunden Kateg freie Z'!$J$4:$J$9</c:f>
              <c:strCache>
                <c:ptCount val="6"/>
                <c:pt idx="0">
                  <c:v>bis zu 20 Stunden</c:v>
                </c:pt>
                <c:pt idx="1">
                  <c:v>21 bis 30 Stunden</c:v>
                </c:pt>
                <c:pt idx="2">
                  <c:v>31 bis 40 Stunden</c:v>
                </c:pt>
                <c:pt idx="3">
                  <c:v>41 bis 50 Stunden</c:v>
                </c:pt>
                <c:pt idx="4">
                  <c:v>51 bis 60 Stunden</c:v>
                </c:pt>
                <c:pt idx="5">
                  <c:v>mehr als 61 Stunden</c:v>
                </c:pt>
              </c:strCache>
            </c:strRef>
          </c:cat>
          <c:val>
            <c:numRef>
              <c:f>'Stunden Kateg freie Z'!$L$4:$L$9</c:f>
              <c:numCache>
                <c:formatCode>General</c:formatCode>
                <c:ptCount val="6"/>
                <c:pt idx="0">
                  <c:v>14.3</c:v>
                </c:pt>
                <c:pt idx="1">
                  <c:v>18.2</c:v>
                </c:pt>
                <c:pt idx="2">
                  <c:v>43.2</c:v>
                </c:pt>
                <c:pt idx="3">
                  <c:v>19</c:v>
                </c:pt>
                <c:pt idx="4">
                  <c:v>4.6000000000000005</c:v>
                </c:pt>
                <c:pt idx="5">
                  <c:v>0.70000000000000062</c:v>
                </c:pt>
              </c:numCache>
            </c:numRef>
          </c:val>
        </c:ser>
        <c:dLbls/>
        <c:shape val="box"/>
        <c:axId val="77264000"/>
        <c:axId val="77265536"/>
        <c:axId val="0"/>
      </c:bar3DChart>
      <c:catAx>
        <c:axId val="77264000"/>
        <c:scaling>
          <c:orientation val="maxMin"/>
        </c:scaling>
        <c:axPos val="l"/>
        <c:numFmt formatCode="General" sourceLinked="1"/>
        <c:tickLblPos val="nextTo"/>
        <c:txPr>
          <a:bodyPr/>
          <a:lstStyle/>
          <a:p>
            <a:pPr>
              <a:defRPr sz="1400" b="1"/>
            </a:pPr>
            <a:endParaRPr lang="de-DE"/>
          </a:p>
        </c:txPr>
        <c:crossAx val="77265536"/>
        <c:crosses val="autoZero"/>
        <c:auto val="1"/>
        <c:lblAlgn val="ctr"/>
        <c:lblOffset val="100"/>
      </c:catAx>
      <c:valAx>
        <c:axId val="77265536"/>
        <c:scaling>
          <c:orientation val="minMax"/>
        </c:scaling>
        <c:delete val="1"/>
        <c:axPos val="t"/>
        <c:majorGridlines>
          <c:spPr>
            <a:ln>
              <a:solidFill>
                <a:srgbClr val="4F81BD">
                  <a:alpha val="0"/>
                </a:srgbClr>
              </a:solidFill>
            </a:ln>
          </c:spPr>
        </c:majorGridlines>
        <c:numFmt formatCode="General" sourceLinked="1"/>
        <c:tickLblPos val="none"/>
        <c:crossAx val="77264000"/>
        <c:crosses val="autoZero"/>
        <c:crossBetween val="between"/>
      </c:valAx>
    </c:plotArea>
    <c:legend>
      <c:legendPos val="r"/>
      <c:layout>
        <c:manualLayout>
          <c:xMode val="edge"/>
          <c:yMode val="edge"/>
          <c:x val="0.77702533303071075"/>
          <c:y val="0.74286929061517226"/>
          <c:w val="0.19558624751194148"/>
          <c:h val="0.12042810644240791"/>
        </c:manualLayout>
      </c:layout>
      <c:txPr>
        <a:bodyPr/>
        <a:lstStyle/>
        <a:p>
          <a:pPr>
            <a:defRPr sz="1400" b="1"/>
          </a:pPr>
          <a:endParaRPr lang="de-DE"/>
        </a:p>
      </c:txPr>
    </c:legend>
    <c:plotVisOnly val="1"/>
    <c:dispBlanksAs val="gap"/>
  </c:chart>
  <c:spPr>
    <a:ln>
      <a:noFill/>
    </a:ln>
  </c:spPr>
  <c:externalData r:id="rId2"/>
</c:chartSpace>
</file>

<file path=ppt/charts/chart20.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Missverhältnis!$C$1</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Missverhältnis!$B$2:$B$7</c:f>
              <c:strCache>
                <c:ptCount val="6"/>
                <c:pt idx="0">
                  <c:v>Missverhältnis Aufwand Präsenzlehre</c:v>
                </c:pt>
                <c:pt idx="1">
                  <c:v>Missverhältnis Aufwand Abschlussarbeiten u. Prüfungen</c:v>
                </c:pt>
                <c:pt idx="2">
                  <c:v>Missverhältnis Aufwand in der akademischen Selbstverwaltung</c:v>
                </c:pt>
                <c:pt idx="3">
                  <c:v>Missverhältnis Aufwand Forschungstätigkeit</c:v>
                </c:pt>
                <c:pt idx="4">
                  <c:v>Missverhältnis Aufwand Administration, Mitarbeiterführung, Laborleitung</c:v>
                </c:pt>
                <c:pt idx="5">
                  <c:v>Aufwand und Anrechnung sind angemessen</c:v>
                </c:pt>
              </c:strCache>
            </c:strRef>
          </c:cat>
          <c:val>
            <c:numRef>
              <c:f>Missverhältnis!$C$2:$C$7</c:f>
              <c:numCache>
                <c:formatCode>General</c:formatCode>
                <c:ptCount val="6"/>
                <c:pt idx="0">
                  <c:v>33.700000000000003</c:v>
                </c:pt>
                <c:pt idx="1">
                  <c:v>61.5</c:v>
                </c:pt>
                <c:pt idx="2">
                  <c:v>56.6</c:v>
                </c:pt>
                <c:pt idx="3">
                  <c:v>52.4</c:v>
                </c:pt>
                <c:pt idx="4">
                  <c:v>43.2</c:v>
                </c:pt>
                <c:pt idx="5">
                  <c:v>8</c:v>
                </c:pt>
              </c:numCache>
            </c:numRef>
          </c:val>
        </c:ser>
        <c:ser>
          <c:idx val="1"/>
          <c:order val="1"/>
          <c:tx>
            <c:strRef>
              <c:f>Missverhältnis!$D$1</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Missverhältnis!$B$2:$B$7</c:f>
              <c:strCache>
                <c:ptCount val="6"/>
                <c:pt idx="0">
                  <c:v>Missverhältnis Aufwand Präsenzlehre</c:v>
                </c:pt>
                <c:pt idx="1">
                  <c:v>Missverhältnis Aufwand Abschlussarbeiten u. Prüfungen</c:v>
                </c:pt>
                <c:pt idx="2">
                  <c:v>Missverhältnis Aufwand in der akademischen Selbstverwaltung</c:v>
                </c:pt>
                <c:pt idx="3">
                  <c:v>Missverhältnis Aufwand Forschungstätigkeit</c:v>
                </c:pt>
                <c:pt idx="4">
                  <c:v>Missverhältnis Aufwand Administration, Mitarbeiterführung, Laborleitung</c:v>
                </c:pt>
                <c:pt idx="5">
                  <c:v>Aufwand und Anrechnung sind angemessen</c:v>
                </c:pt>
              </c:strCache>
            </c:strRef>
          </c:cat>
          <c:val>
            <c:numRef>
              <c:f>Missverhältnis!$D$2:$D$7</c:f>
              <c:numCache>
                <c:formatCode>General</c:formatCode>
                <c:ptCount val="6"/>
                <c:pt idx="0">
                  <c:v>28.4</c:v>
                </c:pt>
                <c:pt idx="1">
                  <c:v>63.9</c:v>
                </c:pt>
                <c:pt idx="2">
                  <c:v>55.3</c:v>
                </c:pt>
                <c:pt idx="3">
                  <c:v>51.5</c:v>
                </c:pt>
                <c:pt idx="4" formatCode="0.0">
                  <c:v>44.575400423088546</c:v>
                </c:pt>
                <c:pt idx="5" formatCode="0.0">
                  <c:v>6.1045633121789056</c:v>
                </c:pt>
              </c:numCache>
            </c:numRef>
          </c:val>
        </c:ser>
        <c:dLbls/>
        <c:shape val="box"/>
        <c:axId val="84103552"/>
        <c:axId val="84105088"/>
        <c:axId val="0"/>
      </c:bar3DChart>
      <c:catAx>
        <c:axId val="84103552"/>
        <c:scaling>
          <c:orientation val="maxMin"/>
        </c:scaling>
        <c:axPos val="l"/>
        <c:numFmt formatCode="General" sourceLinked="1"/>
        <c:tickLblPos val="nextTo"/>
        <c:txPr>
          <a:bodyPr/>
          <a:lstStyle/>
          <a:p>
            <a:pPr>
              <a:defRPr sz="1400" b="1"/>
            </a:pPr>
            <a:endParaRPr lang="de-DE"/>
          </a:p>
        </c:txPr>
        <c:crossAx val="84105088"/>
        <c:crosses val="autoZero"/>
        <c:auto val="1"/>
        <c:lblAlgn val="ctr"/>
        <c:lblOffset val="100"/>
      </c:catAx>
      <c:valAx>
        <c:axId val="84105088"/>
        <c:scaling>
          <c:orientation val="minMax"/>
        </c:scaling>
        <c:delete val="1"/>
        <c:axPos val="t"/>
        <c:majorGridlines>
          <c:spPr>
            <a:ln>
              <a:solidFill>
                <a:srgbClr val="4F81BD">
                  <a:alpha val="0"/>
                </a:srgbClr>
              </a:solidFill>
            </a:ln>
          </c:spPr>
        </c:majorGridlines>
        <c:numFmt formatCode="General" sourceLinked="1"/>
        <c:tickLblPos val="none"/>
        <c:crossAx val="84103552"/>
        <c:crosses val="autoZero"/>
        <c:crossBetween val="between"/>
      </c:valAx>
    </c:plotArea>
    <c:legend>
      <c:legendPos val="r"/>
      <c:layout>
        <c:manualLayout>
          <c:xMode val="edge"/>
          <c:yMode val="edge"/>
          <c:x val="0.75470105552110356"/>
          <c:y val="0.77405969512509842"/>
          <c:w val="0.23438885443669374"/>
          <c:h val="0.19618267331151804"/>
        </c:manualLayout>
      </c:layout>
      <c:txPr>
        <a:bodyPr/>
        <a:lstStyle/>
        <a:p>
          <a:pPr>
            <a:defRPr sz="1400" b="1"/>
          </a:pPr>
          <a:endParaRPr lang="de-DE"/>
        </a:p>
      </c:txPr>
    </c:legend>
    <c:plotVisOnly val="1"/>
    <c:dispBlanksAs val="gap"/>
  </c:chart>
  <c:spPr>
    <a:ln>
      <a:noFill/>
    </a:ln>
  </c:spPr>
  <c:externalData r:id="rId2"/>
</c:chartSpace>
</file>

<file path=ppt/charts/chart21.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'Unterstützung einarbeitung'!$E$5</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'Unterstützung einarbeitung'!$D$6:$D$8</c:f>
              <c:strCache>
                <c:ptCount val="3"/>
                <c:pt idx="0">
                  <c:v>gut</c:v>
                </c:pt>
                <c:pt idx="1">
                  <c:v>zufriedenstellend</c:v>
                </c:pt>
                <c:pt idx="2">
                  <c:v>nicht ausreichend</c:v>
                </c:pt>
              </c:strCache>
            </c:strRef>
          </c:cat>
          <c:val>
            <c:numRef>
              <c:f>'Unterstützung einarbeitung'!$E$6:$E$8</c:f>
              <c:numCache>
                <c:formatCode>0.0</c:formatCode>
                <c:ptCount val="3"/>
                <c:pt idx="0">
                  <c:v>18.8</c:v>
                </c:pt>
                <c:pt idx="1">
                  <c:v>38.700000000000003</c:v>
                </c:pt>
                <c:pt idx="2">
                  <c:v>42.5</c:v>
                </c:pt>
              </c:numCache>
            </c:numRef>
          </c:val>
        </c:ser>
        <c:ser>
          <c:idx val="1"/>
          <c:order val="1"/>
          <c:tx>
            <c:strRef>
              <c:f>'Unterstützung einarbeitung'!$F$5</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'Unterstützung einarbeitung'!$D$6:$D$8</c:f>
              <c:strCache>
                <c:ptCount val="3"/>
                <c:pt idx="0">
                  <c:v>gut</c:v>
                </c:pt>
                <c:pt idx="1">
                  <c:v>zufriedenstellend</c:v>
                </c:pt>
                <c:pt idx="2">
                  <c:v>nicht ausreichend</c:v>
                </c:pt>
              </c:strCache>
            </c:strRef>
          </c:cat>
          <c:val>
            <c:numRef>
              <c:f>'Unterstützung einarbeitung'!$F$6:$F$8</c:f>
              <c:numCache>
                <c:formatCode>General</c:formatCode>
                <c:ptCount val="3"/>
                <c:pt idx="0">
                  <c:v>19.7</c:v>
                </c:pt>
                <c:pt idx="1">
                  <c:v>36</c:v>
                </c:pt>
                <c:pt idx="2">
                  <c:v>44.3</c:v>
                </c:pt>
              </c:numCache>
            </c:numRef>
          </c:val>
        </c:ser>
        <c:dLbls/>
        <c:shape val="box"/>
        <c:axId val="84147584"/>
        <c:axId val="83760256"/>
        <c:axId val="0"/>
      </c:bar3DChart>
      <c:catAx>
        <c:axId val="84147584"/>
        <c:scaling>
          <c:orientation val="maxMin"/>
        </c:scaling>
        <c:axPos val="l"/>
        <c:numFmt formatCode="General" sourceLinked="1"/>
        <c:tickLblPos val="nextTo"/>
        <c:txPr>
          <a:bodyPr/>
          <a:lstStyle/>
          <a:p>
            <a:pPr>
              <a:defRPr sz="1400" b="1"/>
            </a:pPr>
            <a:endParaRPr lang="de-DE"/>
          </a:p>
        </c:txPr>
        <c:crossAx val="83760256"/>
        <c:crosses val="autoZero"/>
        <c:auto val="1"/>
        <c:lblAlgn val="ctr"/>
        <c:lblOffset val="100"/>
      </c:catAx>
      <c:valAx>
        <c:axId val="83760256"/>
        <c:scaling>
          <c:orientation val="minMax"/>
        </c:scaling>
        <c:delete val="1"/>
        <c:axPos val="t"/>
        <c:majorGridlines>
          <c:spPr>
            <a:ln>
              <a:solidFill>
                <a:srgbClr val="4F81BD">
                  <a:alpha val="0"/>
                </a:srgbClr>
              </a:solidFill>
            </a:ln>
          </c:spPr>
        </c:majorGridlines>
        <c:numFmt formatCode="0.0" sourceLinked="1"/>
        <c:tickLblPos val="none"/>
        <c:crossAx val="84147584"/>
        <c:crosses val="autoZero"/>
        <c:crossBetween val="between"/>
      </c:valAx>
    </c:plotArea>
    <c:legend>
      <c:legendPos val="r"/>
      <c:layout>
        <c:manualLayout>
          <c:xMode val="edge"/>
          <c:yMode val="edge"/>
          <c:x val="0.73029489674067893"/>
          <c:y val="0.14256130084501842"/>
          <c:w val="0.24043704121280454"/>
          <c:h val="0.13379121466500413"/>
        </c:manualLayout>
      </c:layout>
      <c:txPr>
        <a:bodyPr/>
        <a:lstStyle/>
        <a:p>
          <a:pPr>
            <a:defRPr sz="1400" b="1"/>
          </a:pPr>
          <a:endParaRPr lang="de-DE"/>
        </a:p>
      </c:txPr>
    </c:legend>
    <c:plotVisOnly val="1"/>
    <c:dispBlanksAs val="gap"/>
  </c:chart>
  <c:spPr>
    <a:ln>
      <a:noFill/>
    </a:ln>
  </c:sp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19383126545977747"/>
          <c:y val="9.9528592280159658E-2"/>
          <c:w val="0.64733554738698962"/>
          <c:h val="0.89814814814814814"/>
        </c:manualLayout>
      </c:layout>
      <c:bar3DChart>
        <c:barDir val="bar"/>
        <c:grouping val="clustered"/>
        <c:ser>
          <c:idx val="0"/>
          <c:order val="0"/>
          <c:tx>
            <c:strRef>
              <c:f>'Unterstützung einarbeitung'!$E$22</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'Unterstützung einarbeitung'!$D$23:$D$25</c:f>
              <c:strCache>
                <c:ptCount val="3"/>
                <c:pt idx="0">
                  <c:v>übertroffen</c:v>
                </c:pt>
                <c:pt idx="1">
                  <c:v>eingehalten</c:v>
                </c:pt>
                <c:pt idx="2">
                  <c:v>nicht eingehalten</c:v>
                </c:pt>
              </c:strCache>
            </c:strRef>
          </c:cat>
          <c:val>
            <c:numRef>
              <c:f>'Unterstützung einarbeitung'!$E$23:$E$25</c:f>
              <c:numCache>
                <c:formatCode>0.0</c:formatCode>
                <c:ptCount val="3"/>
                <c:pt idx="0">
                  <c:v>1.4</c:v>
                </c:pt>
                <c:pt idx="1">
                  <c:v>75.3</c:v>
                </c:pt>
                <c:pt idx="2">
                  <c:v>23.3</c:v>
                </c:pt>
              </c:numCache>
            </c:numRef>
          </c:val>
        </c:ser>
        <c:ser>
          <c:idx val="1"/>
          <c:order val="1"/>
          <c:tx>
            <c:strRef>
              <c:f>'Unterstützung einarbeitung'!$F$22</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'Unterstützung einarbeitung'!$D$23:$D$25</c:f>
              <c:strCache>
                <c:ptCount val="3"/>
                <c:pt idx="0">
                  <c:v>übertroffen</c:v>
                </c:pt>
                <c:pt idx="1">
                  <c:v>eingehalten</c:v>
                </c:pt>
                <c:pt idx="2">
                  <c:v>nicht eingehalten</c:v>
                </c:pt>
              </c:strCache>
            </c:strRef>
          </c:cat>
          <c:val>
            <c:numRef>
              <c:f>'Unterstützung einarbeitung'!$F$23:$F$25</c:f>
              <c:numCache>
                <c:formatCode>0.0</c:formatCode>
                <c:ptCount val="3"/>
                <c:pt idx="0">
                  <c:v>1.5775917578879584</c:v>
                </c:pt>
                <c:pt idx="1">
                  <c:v>75.660012878300051</c:v>
                </c:pt>
                <c:pt idx="2">
                  <c:v>22.762395363811976</c:v>
                </c:pt>
              </c:numCache>
            </c:numRef>
          </c:val>
        </c:ser>
        <c:dLbls/>
        <c:shape val="box"/>
        <c:axId val="83819136"/>
        <c:axId val="93806976"/>
        <c:axId val="0"/>
      </c:bar3DChart>
      <c:catAx>
        <c:axId val="83819136"/>
        <c:scaling>
          <c:orientation val="maxMin"/>
        </c:scaling>
        <c:axPos val="l"/>
        <c:numFmt formatCode="General" sourceLinked="1"/>
        <c:tickLblPos val="nextTo"/>
        <c:txPr>
          <a:bodyPr/>
          <a:lstStyle/>
          <a:p>
            <a:pPr>
              <a:defRPr sz="1400" b="1"/>
            </a:pPr>
            <a:endParaRPr lang="de-DE"/>
          </a:p>
        </c:txPr>
        <c:crossAx val="93806976"/>
        <c:crosses val="autoZero"/>
        <c:auto val="1"/>
        <c:lblAlgn val="ctr"/>
        <c:lblOffset val="100"/>
      </c:catAx>
      <c:valAx>
        <c:axId val="93806976"/>
        <c:scaling>
          <c:orientation val="minMax"/>
        </c:scaling>
        <c:delete val="1"/>
        <c:axPos val="t"/>
        <c:majorGridlines>
          <c:spPr>
            <a:ln>
              <a:solidFill>
                <a:srgbClr val="4F81BD">
                  <a:alpha val="0"/>
                </a:srgbClr>
              </a:solidFill>
            </a:ln>
          </c:spPr>
        </c:majorGridlines>
        <c:numFmt formatCode="0.0" sourceLinked="1"/>
        <c:tickLblPos val="none"/>
        <c:crossAx val="83819136"/>
        <c:crosses val="autoZero"/>
        <c:crossBetween val="between"/>
      </c:valAx>
    </c:plotArea>
    <c:legend>
      <c:legendPos val="r"/>
      <c:layout>
        <c:manualLayout>
          <c:xMode val="edge"/>
          <c:yMode val="edge"/>
          <c:x val="0.66448457906264291"/>
          <c:y val="0.75084612556883734"/>
          <c:w val="0.26430886107440121"/>
          <c:h val="0.12866793756043654"/>
        </c:manualLayout>
      </c:layout>
      <c:txPr>
        <a:bodyPr/>
        <a:lstStyle/>
        <a:p>
          <a:pPr>
            <a:defRPr sz="1400" b="1"/>
          </a:pPr>
          <a:endParaRPr lang="de-DE"/>
        </a:p>
      </c:txPr>
    </c:legend>
    <c:plotVisOnly val="1"/>
    <c:dispBlanksAs val="gap"/>
  </c:chart>
  <c:spPr>
    <a:ln>
      <a:noFill/>
    </a:ln>
  </c:spPr>
  <c:externalData r:id="rId2"/>
</c:chartSpace>
</file>

<file path=ppt/charts/chart23.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Präferenzen!$D$5</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Präferenzen!$C$6:$C$9</c:f>
              <c:strCache>
                <c:ptCount val="4"/>
                <c:pt idx="0">
                  <c:v>mehr in der Lehre</c:v>
                </c:pt>
                <c:pt idx="1">
                  <c:v>mehr in der Lehre, aber auch in der Forschung</c:v>
                </c:pt>
                <c:pt idx="2">
                  <c:v>mehr in der Forschung, aber auch in der Lehre</c:v>
                </c:pt>
                <c:pt idx="3">
                  <c:v>mehr in der Forschung</c:v>
                </c:pt>
              </c:strCache>
            </c:strRef>
          </c:cat>
          <c:val>
            <c:numRef>
              <c:f>Präferenzen!$D$6:$D$9</c:f>
              <c:numCache>
                <c:formatCode>0.0</c:formatCode>
                <c:ptCount val="4"/>
                <c:pt idx="0">
                  <c:v>22.6</c:v>
                </c:pt>
                <c:pt idx="1">
                  <c:v>54.5</c:v>
                </c:pt>
                <c:pt idx="2">
                  <c:v>20.3</c:v>
                </c:pt>
                <c:pt idx="3">
                  <c:v>2.6</c:v>
                </c:pt>
              </c:numCache>
            </c:numRef>
          </c:val>
        </c:ser>
        <c:ser>
          <c:idx val="1"/>
          <c:order val="1"/>
          <c:tx>
            <c:strRef>
              <c:f>Präferenzen!$E$5</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dLbl>
              <c:idx val="2"/>
              <c:layout>
                <c:manualLayout>
                  <c:x val="1.2388696826152438E-2"/>
                  <c:y val="1.1280317852710669E-2"/>
                </c:manualLayout>
              </c:layout>
              <c:showVal val="1"/>
            </c:dLbl>
            <c:dLbl>
              <c:idx val="3"/>
              <c:layout>
                <c:manualLayout>
                  <c:x val="9.291522619614332E-3"/>
                  <c:y val="2.2560635705421344E-3"/>
                </c:manualLayout>
              </c:layout>
              <c:showVal val="1"/>
            </c:dLbl>
            <c:txPr>
              <a:bodyPr/>
              <a:lstStyle/>
              <a:p>
                <a:pPr>
                  <a:defRPr sz="1400"/>
                </a:pPr>
                <a:endParaRPr lang="de-DE"/>
              </a:p>
            </c:txPr>
            <c:showVal val="1"/>
          </c:dLbls>
          <c:cat>
            <c:strRef>
              <c:f>Präferenzen!$C$6:$C$9</c:f>
              <c:strCache>
                <c:ptCount val="4"/>
                <c:pt idx="0">
                  <c:v>mehr in der Lehre</c:v>
                </c:pt>
                <c:pt idx="1">
                  <c:v>mehr in der Lehre, aber auch in der Forschung</c:v>
                </c:pt>
                <c:pt idx="2">
                  <c:v>mehr in der Forschung, aber auch in der Lehre</c:v>
                </c:pt>
                <c:pt idx="3">
                  <c:v>mehr in der Forschung</c:v>
                </c:pt>
              </c:strCache>
            </c:strRef>
          </c:cat>
          <c:val>
            <c:numRef>
              <c:f>Präferenzen!$E$6:$E$9</c:f>
              <c:numCache>
                <c:formatCode>0.0</c:formatCode>
                <c:ptCount val="4"/>
                <c:pt idx="0">
                  <c:v>24.071743234738825</c:v>
                </c:pt>
                <c:pt idx="1">
                  <c:v>55.223410950283203</c:v>
                </c:pt>
                <c:pt idx="2">
                  <c:v>18.061674008810577</c:v>
                </c:pt>
                <c:pt idx="3">
                  <c:v>2.6431718061674019</c:v>
                </c:pt>
              </c:numCache>
            </c:numRef>
          </c:val>
        </c:ser>
        <c:dLbls/>
        <c:shape val="box"/>
        <c:axId val="93866240"/>
        <c:axId val="93900800"/>
        <c:axId val="0"/>
      </c:bar3DChart>
      <c:catAx>
        <c:axId val="93866240"/>
        <c:scaling>
          <c:orientation val="maxMin"/>
        </c:scaling>
        <c:axPos val="l"/>
        <c:numFmt formatCode="General" sourceLinked="1"/>
        <c:tickLblPos val="nextTo"/>
        <c:txPr>
          <a:bodyPr/>
          <a:lstStyle/>
          <a:p>
            <a:pPr>
              <a:defRPr sz="1400" b="1"/>
            </a:pPr>
            <a:endParaRPr lang="de-DE"/>
          </a:p>
        </c:txPr>
        <c:crossAx val="93900800"/>
        <c:crosses val="autoZero"/>
        <c:auto val="1"/>
        <c:lblAlgn val="ctr"/>
        <c:lblOffset val="100"/>
      </c:catAx>
      <c:valAx>
        <c:axId val="93900800"/>
        <c:scaling>
          <c:orientation val="minMax"/>
        </c:scaling>
        <c:delete val="1"/>
        <c:axPos val="t"/>
        <c:majorGridlines>
          <c:spPr>
            <a:ln>
              <a:solidFill>
                <a:srgbClr val="4F81BD">
                  <a:alpha val="0"/>
                </a:srgbClr>
              </a:solidFill>
            </a:ln>
          </c:spPr>
        </c:majorGridlines>
        <c:numFmt formatCode="0.0" sourceLinked="1"/>
        <c:tickLblPos val="none"/>
        <c:crossAx val="93866240"/>
        <c:crosses val="autoZero"/>
        <c:crossBetween val="between"/>
      </c:valAx>
    </c:plotArea>
    <c:legend>
      <c:legendPos val="r"/>
      <c:layout>
        <c:manualLayout>
          <c:xMode val="edge"/>
          <c:yMode val="edge"/>
          <c:x val="0.6644831799269062"/>
          <c:y val="0.66257416770272137"/>
          <c:w val="0.29876441113260588"/>
          <c:h val="0.18697162969399858"/>
        </c:manualLayout>
      </c:layout>
      <c:txPr>
        <a:bodyPr/>
        <a:lstStyle/>
        <a:p>
          <a:pPr>
            <a:defRPr sz="1400" b="1"/>
          </a:pPr>
          <a:endParaRPr lang="de-DE"/>
        </a:p>
      </c:txPr>
    </c:legend>
    <c:plotVisOnly val="1"/>
    <c:dispBlanksAs val="gap"/>
  </c:chart>
  <c:spPr>
    <a:ln>
      <a:noFill/>
    </a:ln>
  </c:spPr>
  <c:externalData r:id="rId2"/>
</c:chartSpace>
</file>

<file path=ppt/charts/chart24.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419416396479861"/>
          <c:y val="5.092602180995192E-2"/>
          <c:w val="0.59226664628623138"/>
          <c:h val="0.89814814814814814"/>
        </c:manualLayout>
      </c:layout>
      <c:bar3DChart>
        <c:barDir val="bar"/>
        <c:grouping val="percentStacked"/>
        <c:ser>
          <c:idx val="0"/>
          <c:order val="0"/>
          <c:tx>
            <c:strRef>
              <c:f>Präferenzen!$C$13</c:f>
              <c:strCache>
                <c:ptCount val="1"/>
                <c:pt idx="0">
                  <c:v>ja</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Präferenzen!$D$12:$E$12</c:f>
              <c:strCache>
                <c:ptCount val="2"/>
                <c:pt idx="0">
                  <c:v>Nordrhein-Westfalen</c:v>
                </c:pt>
                <c:pt idx="1">
                  <c:v>Deutschland</c:v>
                </c:pt>
              </c:strCache>
            </c:strRef>
          </c:cat>
          <c:val>
            <c:numRef>
              <c:f>Präferenzen!$D$13:$E$13</c:f>
              <c:numCache>
                <c:formatCode>0.0</c:formatCode>
                <c:ptCount val="2"/>
                <c:pt idx="0">
                  <c:v>18.5</c:v>
                </c:pt>
                <c:pt idx="1">
                  <c:v>20.565202587674495</c:v>
                </c:pt>
              </c:numCache>
            </c:numRef>
          </c:val>
        </c:ser>
        <c:ser>
          <c:idx val="1"/>
          <c:order val="1"/>
          <c:tx>
            <c:strRef>
              <c:f>Präferenzen!$C$14</c:f>
              <c:strCache>
                <c:ptCount val="1"/>
                <c:pt idx="0">
                  <c:v>nein</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Präferenzen!$D$12:$E$12</c:f>
              <c:strCache>
                <c:ptCount val="2"/>
                <c:pt idx="0">
                  <c:v>Nordrhein-Westfalen</c:v>
                </c:pt>
                <c:pt idx="1">
                  <c:v>Deutschland</c:v>
                </c:pt>
              </c:strCache>
            </c:strRef>
          </c:cat>
          <c:val>
            <c:numRef>
              <c:f>Präferenzen!$D$14:$E$14</c:f>
              <c:numCache>
                <c:formatCode>0.0</c:formatCode>
                <c:ptCount val="2"/>
                <c:pt idx="0">
                  <c:v>81.5</c:v>
                </c:pt>
                <c:pt idx="1">
                  <c:v>79.434797412325509</c:v>
                </c:pt>
              </c:numCache>
            </c:numRef>
          </c:val>
        </c:ser>
        <c:dLbls/>
        <c:shape val="box"/>
        <c:axId val="93775360"/>
        <c:axId val="93776896"/>
        <c:axId val="0"/>
      </c:bar3DChart>
      <c:catAx>
        <c:axId val="93775360"/>
        <c:scaling>
          <c:orientation val="maxMin"/>
        </c:scaling>
        <c:axPos val="l"/>
        <c:numFmt formatCode="General" sourceLinked="1"/>
        <c:tickLblPos val="nextTo"/>
        <c:txPr>
          <a:bodyPr/>
          <a:lstStyle/>
          <a:p>
            <a:pPr>
              <a:defRPr sz="1400" b="1"/>
            </a:pPr>
            <a:endParaRPr lang="de-DE"/>
          </a:p>
        </c:txPr>
        <c:crossAx val="93776896"/>
        <c:crosses val="autoZero"/>
        <c:auto val="1"/>
        <c:lblAlgn val="ctr"/>
        <c:lblOffset val="100"/>
      </c:catAx>
      <c:valAx>
        <c:axId val="93776896"/>
        <c:scaling>
          <c:orientation val="minMax"/>
        </c:scaling>
        <c:delete val="1"/>
        <c:axPos val="t"/>
        <c:majorGridlines>
          <c:spPr>
            <a:ln>
              <a:solidFill>
                <a:srgbClr val="4F81BD">
                  <a:alpha val="0"/>
                </a:srgbClr>
              </a:solidFill>
            </a:ln>
          </c:spPr>
        </c:majorGridlines>
        <c:numFmt formatCode="0%" sourceLinked="1"/>
        <c:tickLblPos val="none"/>
        <c:crossAx val="93775360"/>
        <c:crosses val="autoZero"/>
        <c:crossBetween val="between"/>
      </c:valAx>
    </c:plotArea>
    <c:legend>
      <c:legendPos val="r"/>
      <c:layout>
        <c:manualLayout>
          <c:xMode val="edge"/>
          <c:yMode val="edge"/>
          <c:x val="0.44611245947197775"/>
          <c:y val="0.8388595581693461"/>
          <c:w val="0.30572709587772123"/>
          <c:h val="9.7482914568214132E-2"/>
        </c:manualLayout>
      </c:layout>
      <c:txPr>
        <a:bodyPr/>
        <a:lstStyle/>
        <a:p>
          <a:pPr>
            <a:defRPr sz="1400" b="1"/>
          </a:pPr>
          <a:endParaRPr lang="de-DE"/>
        </a:p>
      </c:txPr>
    </c:legend>
    <c:plotVisOnly val="1"/>
    <c:dispBlanksAs val="gap"/>
  </c:chart>
  <c:spPr>
    <a:ln>
      <a:noFill/>
    </a:ln>
  </c:spPr>
  <c:externalData r:id="rId2"/>
</c:chartSpace>
</file>

<file path=ppt/charts/chart25.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'Bayern keine Forschung'!$D$505</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'Bayern keine Forschung'!$C$506:$C$512</c:f>
              <c:strCache>
                <c:ptCount val="7"/>
                <c:pt idx="0">
                  <c:v>fehlende Infrastruktur für die Forschung allgemein</c:v>
                </c:pt>
                <c:pt idx="1">
                  <c:v>zu geringe Anrechnung auf das Lehrdeputat</c:v>
                </c:pt>
                <c:pt idx="2">
                  <c:v>fehlende Unterstützung durch die HS allgemein</c:v>
                </c:pt>
                <c:pt idx="3">
                  <c:v>fehlende finanzielle Mittel</c:v>
                </c:pt>
                <c:pt idx="4">
                  <c:v>zu hoher administrativer Aufwand</c:v>
                </c:pt>
                <c:pt idx="5">
                  <c:v>fehlendes Personal</c:v>
                </c:pt>
                <c:pt idx="6">
                  <c:v>zu wenig Zeit</c:v>
                </c:pt>
              </c:strCache>
            </c:strRef>
          </c:cat>
          <c:val>
            <c:numRef>
              <c:f>'Bayern keine Forschung'!$D$506:$D$512</c:f>
              <c:numCache>
                <c:formatCode>0.0</c:formatCode>
                <c:ptCount val="7"/>
                <c:pt idx="0">
                  <c:v>3.6</c:v>
                </c:pt>
                <c:pt idx="1">
                  <c:v>4.5999999999999996</c:v>
                </c:pt>
                <c:pt idx="2">
                  <c:v>3.6</c:v>
                </c:pt>
                <c:pt idx="3">
                  <c:v>9.8000000000000007</c:v>
                </c:pt>
                <c:pt idx="4">
                  <c:v>14.8</c:v>
                </c:pt>
                <c:pt idx="5">
                  <c:v>29.9</c:v>
                </c:pt>
                <c:pt idx="6">
                  <c:v>33.700000000000003</c:v>
                </c:pt>
              </c:numCache>
            </c:numRef>
          </c:val>
        </c:ser>
        <c:ser>
          <c:idx val="1"/>
          <c:order val="1"/>
          <c:tx>
            <c:strRef>
              <c:f>'Bayern keine Forschung'!$E$505</c:f>
              <c:strCache>
                <c:ptCount val="1"/>
                <c:pt idx="0">
                  <c:v>Deutschland</c:v>
                </c:pt>
              </c:strCache>
            </c:strRef>
          </c:tx>
          <c:spPr>
            <a:solidFill>
              <a:sysClr val="window" lastClr="FFFFFF">
                <a:lumMod val="85000"/>
              </a:sysClr>
            </a:solidFill>
          </c:spPr>
          <c:dLbls>
            <c:dLbl>
              <c:idx val="0"/>
              <c:layout>
                <c:manualLayout>
                  <c:x val="7.9600799085782024E-3"/>
                  <c:y val="-1.4519056261343012E-2"/>
                </c:manualLayout>
              </c:layout>
              <c:showVal val="1"/>
            </c:dLbl>
            <c:dLbl>
              <c:idx val="1"/>
              <c:layout>
                <c:manualLayout>
                  <c:x val="1.4039629411144451E-2"/>
                  <c:y val="-7.2595281306715078E-3"/>
                </c:manualLayout>
              </c:layout>
              <c:showVal val="1"/>
            </c:dLbl>
            <c:dLbl>
              <c:idx val="2"/>
              <c:layout>
                <c:manualLayout>
                  <c:x val="0"/>
                  <c:y val="-7.2595281306715078E-3"/>
                </c:manualLayout>
              </c:layout>
              <c:showVal val="1"/>
            </c:dLbl>
            <c:dLbl>
              <c:idx val="4"/>
              <c:layout>
                <c:manualLayout>
                  <c:x val="1.0133912414042705E-2"/>
                  <c:y val="-9.661837586412066E-3"/>
                </c:manualLayout>
              </c:layout>
              <c:showVal val="1"/>
            </c:dLbl>
            <c:dLbl>
              <c:idx val="5"/>
              <c:layout>
                <c:manualLayout>
                  <c:x val="5.7908070937386915E-3"/>
                  <c:y val="-9.6793708408953426E-3"/>
                </c:manualLayout>
              </c:layout>
              <c:showVal val="1"/>
            </c:dLbl>
            <c:dLbl>
              <c:idx val="6"/>
              <c:layout>
                <c:manualLayout>
                  <c:x val="8.6862106406080369E-3"/>
                  <c:y val="-4.8396854204476617E-3"/>
                </c:manualLayout>
              </c:layout>
              <c:showVal val="1"/>
            </c:dLbl>
            <c:txPr>
              <a:bodyPr/>
              <a:lstStyle/>
              <a:p>
                <a:pPr>
                  <a:defRPr sz="1400"/>
                </a:pPr>
                <a:endParaRPr lang="de-DE"/>
              </a:p>
            </c:txPr>
            <c:showVal val="1"/>
          </c:dLbls>
          <c:cat>
            <c:strRef>
              <c:f>'Bayern keine Forschung'!$C$506:$C$512</c:f>
              <c:strCache>
                <c:ptCount val="7"/>
                <c:pt idx="0">
                  <c:v>fehlende Infrastruktur für die Forschung allgemein</c:v>
                </c:pt>
                <c:pt idx="1">
                  <c:v>zu geringe Anrechnung auf das Lehrdeputat</c:v>
                </c:pt>
                <c:pt idx="2">
                  <c:v>fehlende Unterstützung durch die HS allgemein</c:v>
                </c:pt>
                <c:pt idx="3">
                  <c:v>fehlende finanzielle Mittel</c:v>
                </c:pt>
                <c:pt idx="4">
                  <c:v>zu hoher administrativer Aufwand</c:v>
                </c:pt>
                <c:pt idx="5">
                  <c:v>fehlendes Personal</c:v>
                </c:pt>
                <c:pt idx="6">
                  <c:v>zu wenig Zeit</c:v>
                </c:pt>
              </c:strCache>
            </c:strRef>
          </c:cat>
          <c:val>
            <c:numRef>
              <c:f>'Bayern keine Forschung'!$E$506:$E$512</c:f>
              <c:numCache>
                <c:formatCode>0.0</c:formatCode>
                <c:ptCount val="7"/>
                <c:pt idx="0">
                  <c:v>3.247422680412372</c:v>
                </c:pt>
                <c:pt idx="1">
                  <c:v>4.1237113402061842</c:v>
                </c:pt>
                <c:pt idx="2">
                  <c:v>6.1855670103092786</c:v>
                </c:pt>
                <c:pt idx="3">
                  <c:v>12.525773195876289</c:v>
                </c:pt>
                <c:pt idx="4">
                  <c:v>14.226804123711338</c:v>
                </c:pt>
                <c:pt idx="5">
                  <c:v>27.113402061855673</c:v>
                </c:pt>
                <c:pt idx="6">
                  <c:v>32.577319587628864</c:v>
                </c:pt>
              </c:numCache>
            </c:numRef>
          </c:val>
        </c:ser>
        <c:dLbls/>
        <c:shape val="box"/>
        <c:axId val="94216960"/>
        <c:axId val="94218496"/>
        <c:axId val="0"/>
      </c:bar3DChart>
      <c:catAx>
        <c:axId val="94216960"/>
        <c:scaling>
          <c:orientation val="minMax"/>
        </c:scaling>
        <c:axPos val="l"/>
        <c:numFmt formatCode="General" sourceLinked="1"/>
        <c:tickLblPos val="nextTo"/>
        <c:txPr>
          <a:bodyPr/>
          <a:lstStyle/>
          <a:p>
            <a:pPr>
              <a:defRPr sz="1400" b="1"/>
            </a:pPr>
            <a:endParaRPr lang="de-DE"/>
          </a:p>
        </c:txPr>
        <c:crossAx val="94218496"/>
        <c:crosses val="autoZero"/>
        <c:auto val="1"/>
        <c:lblAlgn val="ctr"/>
        <c:lblOffset val="100"/>
      </c:catAx>
      <c:valAx>
        <c:axId val="94218496"/>
        <c:scaling>
          <c:orientation val="minMax"/>
        </c:scaling>
        <c:delete val="1"/>
        <c:axPos val="b"/>
        <c:majorGridlines>
          <c:spPr>
            <a:ln>
              <a:solidFill>
                <a:srgbClr val="4F81BD">
                  <a:alpha val="0"/>
                </a:srgbClr>
              </a:solidFill>
            </a:ln>
          </c:spPr>
        </c:majorGridlines>
        <c:numFmt formatCode="0.0" sourceLinked="1"/>
        <c:tickLblPos val="none"/>
        <c:crossAx val="94216960"/>
        <c:crosses val="autoZero"/>
        <c:crossBetween val="between"/>
      </c:valAx>
    </c:plotArea>
    <c:legend>
      <c:legendPos val="r"/>
      <c:layout>
        <c:manualLayout>
          <c:xMode val="edge"/>
          <c:yMode val="edge"/>
          <c:x val="0.66452805777128032"/>
          <c:y val="0.73020706953613101"/>
          <c:w val="0.23211697886298419"/>
          <c:h val="0.10692877380820379"/>
        </c:manualLayout>
      </c:layout>
      <c:txPr>
        <a:bodyPr/>
        <a:lstStyle/>
        <a:p>
          <a:pPr>
            <a:defRPr sz="1400" b="1"/>
          </a:pPr>
          <a:endParaRPr lang="de-DE"/>
        </a:p>
      </c:txPr>
    </c:legend>
    <c:plotVisOnly val="1"/>
    <c:dispBlanksAs val="gap"/>
  </c:chart>
  <c:spPr>
    <a:ln>
      <a:noFill/>
    </a:ln>
  </c:spPr>
  <c:externalData r:id="rId2"/>
</c:chartSpace>
</file>

<file path=ppt/charts/chart26.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percentStacked"/>
        <c:ser>
          <c:idx val="0"/>
          <c:order val="0"/>
          <c:tx>
            <c:strRef>
              <c:f>'auf Stand der Wissenschaft'!$D$6</c:f>
              <c:strCache>
                <c:ptCount val="1"/>
                <c:pt idx="0">
                  <c:v>ja</c:v>
                </c:pt>
              </c:strCache>
            </c:strRef>
          </c:tx>
          <c:spPr>
            <a:solidFill>
              <a:srgbClr val="00B0F0"/>
            </a:solidFill>
          </c:spPr>
          <c:dLbls>
            <c:dLbl>
              <c:idx val="0"/>
              <c:layout>
                <c:manualLayout>
                  <c:x val="-2.1108635377736751E-3"/>
                  <c:y val="5.1567154757353375E-3"/>
                </c:manualLayout>
              </c:layout>
              <c:showVal val="1"/>
            </c:dLbl>
            <c:dLbl>
              <c:idx val="1"/>
              <c:layout>
                <c:manualLayout>
                  <c:x val="-1.4784566810771551E-3"/>
                  <c:y val="2.0321141865453349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'auf Stand der Wissenschaft'!$E$5:$F$5</c:f>
              <c:strCache>
                <c:ptCount val="2"/>
                <c:pt idx="0">
                  <c:v>Nordrhein-Westfalen</c:v>
                </c:pt>
                <c:pt idx="1">
                  <c:v>Deutschland</c:v>
                </c:pt>
              </c:strCache>
            </c:strRef>
          </c:cat>
          <c:val>
            <c:numRef>
              <c:f>'auf Stand der Wissenschaft'!$E$6:$F$6</c:f>
              <c:numCache>
                <c:formatCode>General</c:formatCode>
                <c:ptCount val="2"/>
                <c:pt idx="0">
                  <c:v>23.9</c:v>
                </c:pt>
                <c:pt idx="1">
                  <c:v>20.6</c:v>
                </c:pt>
              </c:numCache>
            </c:numRef>
          </c:val>
        </c:ser>
        <c:ser>
          <c:idx val="1"/>
          <c:order val="1"/>
          <c:tx>
            <c:strRef>
              <c:f>'auf Stand der Wissenschaft'!$D$7</c:f>
              <c:strCache>
                <c:ptCount val="1"/>
                <c:pt idx="0">
                  <c:v>nein</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'auf Stand der Wissenschaft'!$E$5:$F$5</c:f>
              <c:strCache>
                <c:ptCount val="2"/>
                <c:pt idx="0">
                  <c:v>Nordrhein-Westfalen</c:v>
                </c:pt>
                <c:pt idx="1">
                  <c:v>Deutschland</c:v>
                </c:pt>
              </c:strCache>
            </c:strRef>
          </c:cat>
          <c:val>
            <c:numRef>
              <c:f>'auf Stand der Wissenschaft'!$E$7:$F$7</c:f>
              <c:numCache>
                <c:formatCode>General</c:formatCode>
                <c:ptCount val="2"/>
                <c:pt idx="0">
                  <c:v>76.099999999999994</c:v>
                </c:pt>
                <c:pt idx="1">
                  <c:v>79.400000000000006</c:v>
                </c:pt>
              </c:numCache>
            </c:numRef>
          </c:val>
        </c:ser>
        <c:dLbls/>
        <c:shape val="box"/>
        <c:axId val="94404608"/>
        <c:axId val="94406144"/>
        <c:axId val="0"/>
      </c:bar3DChart>
      <c:catAx>
        <c:axId val="94404608"/>
        <c:scaling>
          <c:orientation val="maxMin"/>
        </c:scaling>
        <c:axPos val="l"/>
        <c:numFmt formatCode="General" sourceLinked="1"/>
        <c:tickLblPos val="nextTo"/>
        <c:txPr>
          <a:bodyPr/>
          <a:lstStyle/>
          <a:p>
            <a:pPr>
              <a:defRPr sz="1400" b="1"/>
            </a:pPr>
            <a:endParaRPr lang="de-DE"/>
          </a:p>
        </c:txPr>
        <c:crossAx val="94406144"/>
        <c:crosses val="autoZero"/>
        <c:auto val="1"/>
        <c:lblAlgn val="ctr"/>
        <c:lblOffset val="100"/>
      </c:catAx>
      <c:valAx>
        <c:axId val="94406144"/>
        <c:scaling>
          <c:orientation val="minMax"/>
        </c:scaling>
        <c:delete val="1"/>
        <c:axPos val="t"/>
        <c:majorGridlines>
          <c:spPr>
            <a:ln>
              <a:solidFill>
                <a:srgbClr val="4F81BD">
                  <a:alpha val="0"/>
                </a:srgbClr>
              </a:solidFill>
            </a:ln>
          </c:spPr>
        </c:majorGridlines>
        <c:numFmt formatCode="0%" sourceLinked="1"/>
        <c:tickLblPos val="none"/>
        <c:crossAx val="94404608"/>
        <c:crosses val="autoZero"/>
        <c:crossBetween val="between"/>
      </c:valAx>
    </c:plotArea>
    <c:legend>
      <c:legendPos val="r"/>
      <c:layout>
        <c:manualLayout>
          <c:xMode val="edge"/>
          <c:yMode val="edge"/>
          <c:x val="0.52463942769348981"/>
          <c:y val="0.85836867095719593"/>
          <c:w val="0.1827256577683887"/>
          <c:h val="0.10434458976617782"/>
        </c:manualLayout>
      </c:layout>
      <c:txPr>
        <a:bodyPr/>
        <a:lstStyle/>
        <a:p>
          <a:pPr>
            <a:defRPr sz="1400" b="1"/>
          </a:pPr>
          <a:endParaRPr lang="de-DE"/>
        </a:p>
      </c:txPr>
    </c:legend>
    <c:plotVisOnly val="1"/>
    <c:dispBlanksAs val="gap"/>
  </c:chart>
  <c:spPr>
    <a:ln>
      <a:noFill/>
    </a:ln>
  </c:spPr>
  <c:externalData r:id="rId2"/>
</c:chartSpace>
</file>

<file path=ppt/charts/chart27.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2130415516242314"/>
          <c:y val="1.8588331575063049E-2"/>
          <c:w val="0.57270271985232557"/>
          <c:h val="0.69808841220451912"/>
        </c:manualLayout>
      </c:layout>
      <c:bar3DChart>
        <c:barDir val="bar"/>
        <c:grouping val="stacked"/>
        <c:ser>
          <c:idx val="0"/>
          <c:order val="0"/>
          <c:tx>
            <c:strRef>
              <c:f>'auf Stand der Wissenschaft'!$D$21</c:f>
              <c:strCache>
                <c:ptCount val="1"/>
                <c:pt idx="0">
                  <c:v>gestiegen</c:v>
                </c:pt>
              </c:strCache>
            </c:strRef>
          </c:tx>
          <c:spPr>
            <a:solidFill>
              <a:srgbClr val="FFCC00"/>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Wissenschaft'!$D$22:$D$23</c:f>
              <c:numCache>
                <c:formatCode>General</c:formatCode>
                <c:ptCount val="2"/>
                <c:pt idx="0">
                  <c:v>50.1</c:v>
                </c:pt>
                <c:pt idx="1">
                  <c:v>67.3</c:v>
                </c:pt>
              </c:numCache>
            </c:numRef>
          </c:val>
        </c:ser>
        <c:ser>
          <c:idx val="1"/>
          <c:order val="1"/>
          <c:tx>
            <c:strRef>
              <c:f>'auf Stand der Wissenschaft'!$E$21</c:f>
              <c:strCache>
                <c:ptCount val="1"/>
                <c:pt idx="0">
                  <c:v>unverändert</c:v>
                </c:pt>
              </c:strCache>
            </c:strRef>
          </c:tx>
          <c:spPr>
            <a:solidFill>
              <a:sysClr val="window" lastClr="FFFFFF">
                <a:lumMod val="65000"/>
              </a:sysClr>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Wissenschaft'!$E$22:$E$23</c:f>
              <c:numCache>
                <c:formatCode>General</c:formatCode>
                <c:ptCount val="2"/>
                <c:pt idx="0">
                  <c:v>41.1</c:v>
                </c:pt>
                <c:pt idx="1">
                  <c:v>23.3</c:v>
                </c:pt>
              </c:numCache>
            </c:numRef>
          </c:val>
        </c:ser>
        <c:ser>
          <c:idx val="2"/>
          <c:order val="2"/>
          <c:tx>
            <c:strRef>
              <c:f>'auf Stand der Wissenschaft'!$F$21</c:f>
              <c:strCache>
                <c:ptCount val="1"/>
                <c:pt idx="0">
                  <c:v>gefallen</c:v>
                </c:pt>
              </c:strCache>
            </c:strRef>
          </c:tx>
          <c:spPr>
            <a:solidFill>
              <a:sysClr val="window" lastClr="FFFFFF">
                <a:lumMod val="85000"/>
              </a:sysClr>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Wissenschaft'!$F$22:$F$23</c:f>
              <c:numCache>
                <c:formatCode>General</c:formatCode>
                <c:ptCount val="2"/>
                <c:pt idx="0">
                  <c:v>8.8000000000000007</c:v>
                </c:pt>
                <c:pt idx="1">
                  <c:v>9.4</c:v>
                </c:pt>
              </c:numCache>
            </c:numRef>
          </c:val>
        </c:ser>
        <c:dLbls/>
        <c:shape val="box"/>
        <c:axId val="94564736"/>
        <c:axId val="94566272"/>
        <c:axId val="0"/>
      </c:bar3DChart>
      <c:catAx>
        <c:axId val="94564736"/>
        <c:scaling>
          <c:orientation val="maxMin"/>
        </c:scaling>
        <c:axPos val="l"/>
        <c:tickLblPos val="nextTo"/>
        <c:txPr>
          <a:bodyPr/>
          <a:lstStyle/>
          <a:p>
            <a:pPr>
              <a:defRPr sz="1400" b="1"/>
            </a:pPr>
            <a:endParaRPr lang="de-DE"/>
          </a:p>
        </c:txPr>
        <c:crossAx val="94566272"/>
        <c:crosses val="autoZero"/>
        <c:auto val="1"/>
        <c:lblAlgn val="ctr"/>
        <c:lblOffset val="100"/>
      </c:catAx>
      <c:valAx>
        <c:axId val="94566272"/>
        <c:scaling>
          <c:orientation val="minMax"/>
        </c:scaling>
        <c:delete val="1"/>
        <c:axPos val="t"/>
        <c:numFmt formatCode="0%" sourceLinked="0"/>
        <c:tickLblPos val="none"/>
        <c:crossAx val="94564736"/>
        <c:crosses val="autoZero"/>
        <c:crossBetween val="between"/>
      </c:valAx>
    </c:plotArea>
    <c:legend>
      <c:legendPos val="r"/>
      <c:layout>
        <c:manualLayout>
          <c:xMode val="edge"/>
          <c:yMode val="edge"/>
          <c:x val="0.4458342427268166"/>
          <c:y val="0.79507281393235829"/>
          <c:w val="0.55265698793161944"/>
          <c:h val="0.12859117411533388"/>
        </c:manualLayout>
      </c:layout>
      <c:txPr>
        <a:bodyPr/>
        <a:lstStyle/>
        <a:p>
          <a:pPr>
            <a:defRPr sz="1200" b="1"/>
          </a:pPr>
          <a:endParaRPr lang="de-DE"/>
        </a:p>
      </c:txPr>
    </c:legend>
    <c:plotVisOnly val="1"/>
    <c:dispBlanksAs val="gap"/>
  </c:chart>
  <c:externalData r:id="rId2"/>
</c:chartSpace>
</file>

<file path=ppt/charts/chart28.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2130415516242298"/>
          <c:y val="1.8588331575063049E-2"/>
          <c:w val="0.57270271985232579"/>
          <c:h val="0.80767717741677492"/>
        </c:manualLayout>
      </c:layout>
      <c:bar3DChart>
        <c:barDir val="bar"/>
        <c:grouping val="stacked"/>
        <c:ser>
          <c:idx val="0"/>
          <c:order val="0"/>
          <c:tx>
            <c:strRef>
              <c:f>'auf Stand der Wissenschaft'!$D$21</c:f>
              <c:strCache>
                <c:ptCount val="1"/>
                <c:pt idx="0">
                  <c:v>gestiegen</c:v>
                </c:pt>
              </c:strCache>
            </c:strRef>
          </c:tx>
          <c:spPr>
            <a:solidFill>
              <a:srgbClr val="00B0F0"/>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Wissenschaft'!$D$22:$D$23</c:f>
              <c:numCache>
                <c:formatCode>General</c:formatCode>
                <c:ptCount val="2"/>
                <c:pt idx="0">
                  <c:v>59</c:v>
                </c:pt>
                <c:pt idx="1">
                  <c:v>67.3</c:v>
                </c:pt>
              </c:numCache>
            </c:numRef>
          </c:val>
        </c:ser>
        <c:ser>
          <c:idx val="1"/>
          <c:order val="1"/>
          <c:tx>
            <c:strRef>
              <c:f>'auf Stand der Wissenschaft'!$E$21</c:f>
              <c:strCache>
                <c:ptCount val="1"/>
                <c:pt idx="0">
                  <c:v>unverändert</c:v>
                </c:pt>
              </c:strCache>
            </c:strRef>
          </c:tx>
          <c:spPr>
            <a:solidFill>
              <a:sysClr val="window" lastClr="FFFFFF">
                <a:lumMod val="65000"/>
              </a:sysClr>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Wissenschaft'!$E$22:$E$23</c:f>
              <c:numCache>
                <c:formatCode>General</c:formatCode>
                <c:ptCount val="2"/>
                <c:pt idx="0">
                  <c:v>32.4</c:v>
                </c:pt>
                <c:pt idx="1">
                  <c:v>22.1</c:v>
                </c:pt>
              </c:numCache>
            </c:numRef>
          </c:val>
        </c:ser>
        <c:ser>
          <c:idx val="2"/>
          <c:order val="2"/>
          <c:tx>
            <c:strRef>
              <c:f>'auf Stand der Wissenschaft'!$F$21</c:f>
              <c:strCache>
                <c:ptCount val="1"/>
                <c:pt idx="0">
                  <c:v>gefallen</c:v>
                </c:pt>
              </c:strCache>
            </c:strRef>
          </c:tx>
          <c:spPr>
            <a:solidFill>
              <a:sysClr val="window" lastClr="FFFFFF">
                <a:lumMod val="85000"/>
              </a:sysClr>
            </a:solidFill>
          </c:spPr>
          <c:dLbls>
            <c:numFmt formatCode="#,##0.0" sourceLinked="0"/>
            <c:txPr>
              <a:bodyPr/>
              <a:lstStyle/>
              <a:p>
                <a:pPr>
                  <a:defRPr sz="1200" b="1"/>
                </a:pPr>
                <a:endParaRPr lang="de-DE"/>
              </a:p>
            </c:txPr>
            <c:showVal val="1"/>
          </c:dLbls>
          <c:cat>
            <c:strRef>
              <c:f>'auf Stand der Wissenschaft'!$C$22:$C$23</c:f>
              <c:strCache>
                <c:ptCount val="2"/>
                <c:pt idx="0">
                  <c:v>Ihre Arbeitsbelastung in Lehre ist ...</c:v>
                </c:pt>
                <c:pt idx="1">
                  <c:v>Ihr Aufwand für Verwaltung ist ...</c:v>
                </c:pt>
              </c:strCache>
            </c:strRef>
          </c:cat>
          <c:val>
            <c:numRef>
              <c:f>'auf Stand der Wissenschaft'!$F$22:$F$23</c:f>
              <c:numCache>
                <c:formatCode>General</c:formatCode>
                <c:ptCount val="2"/>
                <c:pt idx="0">
                  <c:v>8.6</c:v>
                </c:pt>
                <c:pt idx="1">
                  <c:v>10.7</c:v>
                </c:pt>
              </c:numCache>
            </c:numRef>
          </c:val>
        </c:ser>
        <c:dLbls/>
        <c:shape val="box"/>
        <c:axId val="94491008"/>
        <c:axId val="94492544"/>
        <c:axId val="0"/>
      </c:bar3DChart>
      <c:catAx>
        <c:axId val="94491008"/>
        <c:scaling>
          <c:orientation val="maxMin"/>
        </c:scaling>
        <c:axPos val="l"/>
        <c:tickLblPos val="nextTo"/>
        <c:txPr>
          <a:bodyPr/>
          <a:lstStyle/>
          <a:p>
            <a:pPr>
              <a:defRPr sz="1400" b="1"/>
            </a:pPr>
            <a:endParaRPr lang="de-DE"/>
          </a:p>
        </c:txPr>
        <c:crossAx val="94492544"/>
        <c:crosses val="autoZero"/>
        <c:auto val="1"/>
        <c:lblAlgn val="ctr"/>
        <c:lblOffset val="100"/>
      </c:catAx>
      <c:valAx>
        <c:axId val="94492544"/>
        <c:scaling>
          <c:orientation val="minMax"/>
        </c:scaling>
        <c:delete val="1"/>
        <c:axPos val="t"/>
        <c:numFmt formatCode="0%" sourceLinked="0"/>
        <c:tickLblPos val="none"/>
        <c:crossAx val="94491008"/>
        <c:crosses val="autoZero"/>
        <c:crossBetween val="between"/>
      </c:valAx>
    </c:plotArea>
    <c:legend>
      <c:legendPos val="r"/>
      <c:layout>
        <c:manualLayout>
          <c:xMode val="edge"/>
          <c:yMode val="edge"/>
          <c:x val="0.25428490669435566"/>
          <c:y val="0.86598338739182634"/>
          <c:w val="0.74420628190706895"/>
          <c:h val="0.12859117411533383"/>
        </c:manualLayout>
      </c:layout>
      <c:txPr>
        <a:bodyPr/>
        <a:lstStyle/>
        <a:p>
          <a:pPr>
            <a:defRPr sz="1200" b="1"/>
          </a:pPr>
          <a:endParaRPr lang="de-DE"/>
        </a:p>
      </c:txPr>
    </c:legend>
    <c:plotVisOnly val="1"/>
    <c:dispBlanksAs val="gap"/>
  </c:chart>
  <c:externalData r:id="rId2"/>
</c:chartSpace>
</file>

<file path=ppt/charts/chart29.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3367902988936752"/>
          <c:y val="0.13123964767561941"/>
          <c:w val="0.54657852612483671"/>
          <c:h val="0.65672021879558695"/>
        </c:manualLayout>
      </c:layout>
      <c:bar3DChart>
        <c:barDir val="bar"/>
        <c:grouping val="stacked"/>
        <c:ser>
          <c:idx val="0"/>
          <c:order val="0"/>
          <c:tx>
            <c:strRef>
              <c:f>'auf Stand der Wissenschaft'!$D$28</c:f>
              <c:strCache>
                <c:ptCount val="1"/>
                <c:pt idx="0">
                  <c:v>verbessert</c:v>
                </c:pt>
              </c:strCache>
            </c:strRef>
          </c:tx>
          <c:spPr>
            <a:solidFill>
              <a:srgbClr val="FFCC00"/>
            </a:solidFill>
          </c:spPr>
          <c:dLbls>
            <c:numFmt formatCode="#,##0.0" sourceLinked="0"/>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Wissenschaft'!$D$29:$D$30</c:f>
              <c:numCache>
                <c:formatCode>General</c:formatCode>
                <c:ptCount val="2"/>
                <c:pt idx="0">
                  <c:v>15</c:v>
                </c:pt>
                <c:pt idx="1">
                  <c:v>9</c:v>
                </c:pt>
              </c:numCache>
            </c:numRef>
          </c:val>
        </c:ser>
        <c:ser>
          <c:idx val="1"/>
          <c:order val="1"/>
          <c:tx>
            <c:strRef>
              <c:f>'auf Stand der Wissenschaft'!$E$28</c:f>
              <c:strCache>
                <c:ptCount val="1"/>
                <c:pt idx="0">
                  <c:v>unverändert</c:v>
                </c:pt>
              </c:strCache>
            </c:strRef>
          </c:tx>
          <c:spPr>
            <a:solidFill>
              <a:sysClr val="window" lastClr="FFFFFF">
                <a:lumMod val="65000"/>
              </a:sysClr>
            </a:solidFill>
          </c:spPr>
          <c:dLbls>
            <c:numFmt formatCode="#,##0.0" sourceLinked="0"/>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Wissenschaft'!$E$29:$E$30</c:f>
              <c:numCache>
                <c:formatCode>General</c:formatCode>
                <c:ptCount val="2"/>
                <c:pt idx="0">
                  <c:v>50.6</c:v>
                </c:pt>
                <c:pt idx="1">
                  <c:v>54.5</c:v>
                </c:pt>
              </c:numCache>
            </c:numRef>
          </c:val>
        </c:ser>
        <c:ser>
          <c:idx val="2"/>
          <c:order val="2"/>
          <c:tx>
            <c:strRef>
              <c:f>'auf Stand der Wissenschaft'!$F$28</c:f>
              <c:strCache>
                <c:ptCount val="1"/>
                <c:pt idx="0">
                  <c:v>verschlechtert</c:v>
                </c:pt>
              </c:strCache>
            </c:strRef>
          </c:tx>
          <c:spPr>
            <a:solidFill>
              <a:sysClr val="window" lastClr="FFFFFF">
                <a:lumMod val="85000"/>
              </a:sysClr>
            </a:solidFill>
          </c:spPr>
          <c:dLbls>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Wissenschaft'!$F$29:$F$30</c:f>
              <c:numCache>
                <c:formatCode>General</c:formatCode>
                <c:ptCount val="2"/>
                <c:pt idx="0">
                  <c:v>34.300000000000004</c:v>
                </c:pt>
                <c:pt idx="1">
                  <c:v>36.5</c:v>
                </c:pt>
              </c:numCache>
            </c:numRef>
          </c:val>
        </c:ser>
        <c:dLbls/>
        <c:shape val="box"/>
        <c:axId val="94360704"/>
        <c:axId val="94362240"/>
        <c:axId val="0"/>
      </c:bar3DChart>
      <c:catAx>
        <c:axId val="94360704"/>
        <c:scaling>
          <c:orientation val="maxMin"/>
        </c:scaling>
        <c:axPos val="l"/>
        <c:tickLblPos val="nextTo"/>
        <c:txPr>
          <a:bodyPr/>
          <a:lstStyle/>
          <a:p>
            <a:pPr>
              <a:defRPr sz="1400" b="1"/>
            </a:pPr>
            <a:endParaRPr lang="de-DE"/>
          </a:p>
        </c:txPr>
        <c:crossAx val="94362240"/>
        <c:crosses val="autoZero"/>
        <c:auto val="1"/>
        <c:lblAlgn val="ctr"/>
        <c:lblOffset val="100"/>
      </c:catAx>
      <c:valAx>
        <c:axId val="94362240"/>
        <c:scaling>
          <c:orientation val="minMax"/>
        </c:scaling>
        <c:delete val="1"/>
        <c:axPos val="t"/>
        <c:numFmt formatCode="0%" sourceLinked="0"/>
        <c:tickLblPos val="none"/>
        <c:crossAx val="94360704"/>
        <c:crosses val="autoZero"/>
        <c:crossBetween val="between"/>
      </c:valAx>
    </c:plotArea>
    <c:legend>
      <c:legendPos val="r"/>
      <c:layout>
        <c:manualLayout>
          <c:xMode val="edge"/>
          <c:yMode val="edge"/>
          <c:x val="0.45274534895956453"/>
          <c:y val="0.82326788429049991"/>
          <c:w val="0.50956927357087911"/>
          <c:h val="0.13401653938986274"/>
        </c:manualLayout>
      </c:layout>
      <c:txPr>
        <a:bodyPr/>
        <a:lstStyle/>
        <a:p>
          <a:pPr>
            <a:defRPr sz="1200" b="1"/>
          </a:pPr>
          <a:endParaRPr lang="de-DE"/>
        </a:p>
      </c:txPr>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'Frage2 Lehre erbracht'!$C$6</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'Frage2 Lehre erbracht'!$B$7:$B$10</c:f>
              <c:strCache>
                <c:ptCount val="4"/>
                <c:pt idx="0">
                  <c:v>Bachelorstudiengängen</c:v>
                </c:pt>
                <c:pt idx="1">
                  <c:v>konsekutiven Masterstudiengängen</c:v>
                </c:pt>
                <c:pt idx="2">
                  <c:v>Weiterbildungsstudiengängen</c:v>
                </c:pt>
                <c:pt idx="3">
                  <c:v>sonstige Studienangeboten</c:v>
                </c:pt>
              </c:strCache>
            </c:strRef>
          </c:cat>
          <c:val>
            <c:numRef>
              <c:f>'Frage2 Lehre erbracht'!$C$7:$C$10</c:f>
              <c:numCache>
                <c:formatCode>General</c:formatCode>
                <c:ptCount val="4"/>
                <c:pt idx="0">
                  <c:v>96.1</c:v>
                </c:pt>
                <c:pt idx="1">
                  <c:v>69.5</c:v>
                </c:pt>
                <c:pt idx="2">
                  <c:v>18.3</c:v>
                </c:pt>
                <c:pt idx="3">
                  <c:v>17.8</c:v>
                </c:pt>
              </c:numCache>
            </c:numRef>
          </c:val>
        </c:ser>
        <c:ser>
          <c:idx val="1"/>
          <c:order val="1"/>
          <c:tx>
            <c:strRef>
              <c:f>'Frage2 Lehre erbracht'!$D$6</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'Frage2 Lehre erbracht'!$B$7:$B$10</c:f>
              <c:strCache>
                <c:ptCount val="4"/>
                <c:pt idx="0">
                  <c:v>Bachelorstudiengängen</c:v>
                </c:pt>
                <c:pt idx="1">
                  <c:v>konsekutiven Masterstudiengängen</c:v>
                </c:pt>
                <c:pt idx="2">
                  <c:v>Weiterbildungsstudiengängen</c:v>
                </c:pt>
                <c:pt idx="3">
                  <c:v>sonstige Studienangeboten</c:v>
                </c:pt>
              </c:strCache>
            </c:strRef>
          </c:cat>
          <c:val>
            <c:numRef>
              <c:f>'Frage2 Lehre erbracht'!$D$7:$D$10</c:f>
              <c:numCache>
                <c:formatCode>General</c:formatCode>
                <c:ptCount val="4"/>
                <c:pt idx="0">
                  <c:v>96.9</c:v>
                </c:pt>
                <c:pt idx="1">
                  <c:v>71</c:v>
                </c:pt>
                <c:pt idx="2">
                  <c:v>17.5</c:v>
                </c:pt>
                <c:pt idx="3">
                  <c:v>18.7</c:v>
                </c:pt>
              </c:numCache>
            </c:numRef>
          </c:val>
        </c:ser>
        <c:dLbls/>
        <c:shape val="box"/>
        <c:axId val="67165568"/>
        <c:axId val="78185600"/>
        <c:axId val="0"/>
      </c:bar3DChart>
      <c:catAx>
        <c:axId val="67165568"/>
        <c:scaling>
          <c:orientation val="maxMin"/>
        </c:scaling>
        <c:axPos val="l"/>
        <c:numFmt formatCode="General" sourceLinked="1"/>
        <c:tickLblPos val="nextTo"/>
        <c:txPr>
          <a:bodyPr/>
          <a:lstStyle/>
          <a:p>
            <a:pPr>
              <a:defRPr sz="1400" b="1"/>
            </a:pPr>
            <a:endParaRPr lang="de-DE"/>
          </a:p>
        </c:txPr>
        <c:crossAx val="78185600"/>
        <c:crosses val="autoZero"/>
        <c:auto val="1"/>
        <c:lblAlgn val="ctr"/>
        <c:lblOffset val="100"/>
      </c:catAx>
      <c:valAx>
        <c:axId val="78185600"/>
        <c:scaling>
          <c:orientation val="minMax"/>
        </c:scaling>
        <c:delete val="1"/>
        <c:axPos val="t"/>
        <c:majorGridlines>
          <c:spPr>
            <a:ln>
              <a:solidFill>
                <a:srgbClr val="4F81BD">
                  <a:alpha val="0"/>
                </a:srgbClr>
              </a:solidFill>
            </a:ln>
          </c:spPr>
        </c:majorGridlines>
        <c:numFmt formatCode="General" sourceLinked="1"/>
        <c:tickLblPos val="none"/>
        <c:crossAx val="67165568"/>
        <c:crosses val="autoZero"/>
        <c:crossBetween val="between"/>
      </c:valAx>
    </c:plotArea>
    <c:legend>
      <c:legendPos val="r"/>
      <c:layout>
        <c:manualLayout>
          <c:xMode val="edge"/>
          <c:yMode val="edge"/>
          <c:x val="0.68206215022135608"/>
          <c:y val="0.66257416770272137"/>
          <c:w val="0.27536908996002107"/>
          <c:h val="0.20165039370078741"/>
        </c:manualLayout>
      </c:layout>
      <c:txPr>
        <a:bodyPr/>
        <a:lstStyle/>
        <a:p>
          <a:pPr>
            <a:defRPr sz="1400" b="1"/>
          </a:pPr>
          <a:endParaRPr lang="de-DE"/>
        </a:p>
      </c:txPr>
    </c:legend>
    <c:plotVisOnly val="1"/>
    <c:dispBlanksAs val="gap"/>
  </c:chart>
  <c:spPr>
    <a:ln>
      <a:noFill/>
    </a:ln>
  </c:spPr>
  <c:externalData r:id="rId2"/>
</c:chartSpace>
</file>

<file path=ppt/charts/chart30.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40755479889338164"/>
          <c:y val="0.13123964767561946"/>
          <c:w val="0.4864887566223341"/>
          <c:h val="0.69049973498303108"/>
        </c:manualLayout>
      </c:layout>
      <c:bar3DChart>
        <c:barDir val="bar"/>
        <c:grouping val="stacked"/>
        <c:ser>
          <c:idx val="0"/>
          <c:order val="0"/>
          <c:tx>
            <c:strRef>
              <c:f>'auf Stand der Wissenschaft'!$D$28</c:f>
              <c:strCache>
                <c:ptCount val="1"/>
                <c:pt idx="0">
                  <c:v>verbessert</c:v>
                </c:pt>
              </c:strCache>
            </c:strRef>
          </c:tx>
          <c:spPr>
            <a:solidFill>
              <a:srgbClr val="00B0F0"/>
            </a:solidFill>
          </c:spPr>
          <c:dLbls>
            <c:numFmt formatCode="#,##0.0" sourceLinked="0"/>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Wissenschaft'!$D$29:$D$30</c:f>
              <c:numCache>
                <c:formatCode>General</c:formatCode>
                <c:ptCount val="2"/>
                <c:pt idx="0">
                  <c:v>15.5</c:v>
                </c:pt>
                <c:pt idx="1">
                  <c:v>9.2000000000000011</c:v>
                </c:pt>
              </c:numCache>
            </c:numRef>
          </c:val>
        </c:ser>
        <c:ser>
          <c:idx val="1"/>
          <c:order val="1"/>
          <c:tx>
            <c:strRef>
              <c:f>'auf Stand der Wissenschaft'!$E$28</c:f>
              <c:strCache>
                <c:ptCount val="1"/>
                <c:pt idx="0">
                  <c:v>unverändert</c:v>
                </c:pt>
              </c:strCache>
            </c:strRef>
          </c:tx>
          <c:spPr>
            <a:solidFill>
              <a:sysClr val="window" lastClr="FFFFFF">
                <a:lumMod val="65000"/>
              </a:sysClr>
            </a:solidFill>
          </c:spPr>
          <c:dLbls>
            <c:numFmt formatCode="#,##0.0" sourceLinked="0"/>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Wissenschaft'!$E$29:$E$30</c:f>
              <c:numCache>
                <c:formatCode>General</c:formatCode>
                <c:ptCount val="2"/>
                <c:pt idx="0">
                  <c:v>46</c:v>
                </c:pt>
                <c:pt idx="1">
                  <c:v>53.3</c:v>
                </c:pt>
              </c:numCache>
            </c:numRef>
          </c:val>
        </c:ser>
        <c:ser>
          <c:idx val="2"/>
          <c:order val="2"/>
          <c:tx>
            <c:strRef>
              <c:f>'auf Stand der Wissenschaft'!$F$28</c:f>
              <c:strCache>
                <c:ptCount val="1"/>
                <c:pt idx="0">
                  <c:v>verschlechtert</c:v>
                </c:pt>
              </c:strCache>
            </c:strRef>
          </c:tx>
          <c:spPr>
            <a:solidFill>
              <a:sysClr val="window" lastClr="FFFFFF">
                <a:lumMod val="85000"/>
              </a:sysClr>
            </a:solidFill>
          </c:spPr>
          <c:dLbls>
            <c:txPr>
              <a:bodyPr/>
              <a:lstStyle/>
              <a:p>
                <a:pPr>
                  <a:defRPr sz="1200" b="1"/>
                </a:pPr>
                <a:endParaRPr lang="de-DE"/>
              </a:p>
            </c:txPr>
            <c:showVal val="1"/>
          </c:dLbls>
          <c:cat>
            <c:strRef>
              <c:f>'auf Stand der Wissenschaft'!$C$29:$C$30</c:f>
              <c:strCache>
                <c:ptCount val="2"/>
                <c:pt idx="0">
                  <c:v>Ihre Bedingungen für Forschung haben sich ...</c:v>
                </c:pt>
                <c:pt idx="1">
                  <c:v>Ihre Mitbestimmungsmöglichkeiten wurden ...</c:v>
                </c:pt>
              </c:strCache>
            </c:strRef>
          </c:cat>
          <c:val>
            <c:numRef>
              <c:f>'auf Stand der Wissenschaft'!$F$29:$F$30</c:f>
              <c:numCache>
                <c:formatCode>General</c:formatCode>
                <c:ptCount val="2"/>
                <c:pt idx="0">
                  <c:v>38.5</c:v>
                </c:pt>
                <c:pt idx="1">
                  <c:v>37.5</c:v>
                </c:pt>
              </c:numCache>
            </c:numRef>
          </c:val>
        </c:ser>
        <c:dLbls/>
        <c:shape val="box"/>
        <c:axId val="94659328"/>
        <c:axId val="94660864"/>
        <c:axId val="0"/>
      </c:bar3DChart>
      <c:catAx>
        <c:axId val="94659328"/>
        <c:scaling>
          <c:orientation val="maxMin"/>
        </c:scaling>
        <c:axPos val="l"/>
        <c:tickLblPos val="nextTo"/>
        <c:txPr>
          <a:bodyPr/>
          <a:lstStyle/>
          <a:p>
            <a:pPr>
              <a:defRPr sz="1400" b="1"/>
            </a:pPr>
            <a:endParaRPr lang="de-DE"/>
          </a:p>
        </c:txPr>
        <c:crossAx val="94660864"/>
        <c:crosses val="autoZero"/>
        <c:auto val="1"/>
        <c:lblAlgn val="ctr"/>
        <c:lblOffset val="100"/>
      </c:catAx>
      <c:valAx>
        <c:axId val="94660864"/>
        <c:scaling>
          <c:orientation val="minMax"/>
        </c:scaling>
        <c:delete val="1"/>
        <c:axPos val="t"/>
        <c:numFmt formatCode="0%" sourceLinked="0"/>
        <c:tickLblPos val="none"/>
        <c:crossAx val="94659328"/>
        <c:crosses val="autoZero"/>
        <c:crossBetween val="between"/>
      </c:valAx>
    </c:plotArea>
    <c:legend>
      <c:legendPos val="r"/>
      <c:layout>
        <c:manualLayout>
          <c:xMode val="edge"/>
          <c:yMode val="edge"/>
          <c:x val="0.37783702712836575"/>
          <c:y val="0.86598346061013742"/>
          <c:w val="0.58297945864875012"/>
          <c:h val="0.13401653938986272"/>
        </c:manualLayout>
      </c:layout>
      <c:txPr>
        <a:bodyPr/>
        <a:lstStyle/>
        <a:p>
          <a:pPr>
            <a:defRPr sz="1200" b="1"/>
          </a:pPr>
          <a:endParaRPr lang="de-DE"/>
        </a:p>
      </c:txPr>
    </c:legend>
    <c:plotVisOnly val="1"/>
    <c:dispBlanksAs val="gap"/>
  </c:chart>
  <c:externalData r:id="rId2"/>
</c:chartSpace>
</file>

<file path=ppt/charts/chart31.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40709064301499559"/>
          <c:y val="7.3588769040150201E-2"/>
          <c:w val="0.59226664628623138"/>
          <c:h val="0.89814814814814814"/>
        </c:manualLayout>
      </c:layout>
      <c:bar3DChart>
        <c:barDir val="bar"/>
        <c:grouping val="clustered"/>
        <c:ser>
          <c:idx val="0"/>
          <c:order val="0"/>
          <c:tx>
            <c:strRef>
              <c:f>'Mitwirkung an HS'!$E$4</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'Mitwirkung an HS'!$D$5:$D$7</c:f>
              <c:strCache>
                <c:ptCount val="3"/>
                <c:pt idx="0">
                  <c:v>gut</c:v>
                </c:pt>
                <c:pt idx="1">
                  <c:v>zufriedenstellend</c:v>
                </c:pt>
                <c:pt idx="2">
                  <c:v>nicht ausreichend</c:v>
                </c:pt>
              </c:strCache>
            </c:strRef>
          </c:cat>
          <c:val>
            <c:numRef>
              <c:f>'Mitwirkung an HS'!$E$5:$E$7</c:f>
              <c:numCache>
                <c:formatCode>General</c:formatCode>
                <c:ptCount val="3"/>
                <c:pt idx="0">
                  <c:v>16</c:v>
                </c:pt>
                <c:pt idx="1">
                  <c:v>47.5</c:v>
                </c:pt>
                <c:pt idx="2">
                  <c:v>36.5</c:v>
                </c:pt>
              </c:numCache>
            </c:numRef>
          </c:val>
        </c:ser>
        <c:ser>
          <c:idx val="1"/>
          <c:order val="1"/>
          <c:tx>
            <c:strRef>
              <c:f>'Mitwirkung an HS'!$F$4</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'Mitwirkung an HS'!$D$5:$D$7</c:f>
              <c:strCache>
                <c:ptCount val="3"/>
                <c:pt idx="0">
                  <c:v>gut</c:v>
                </c:pt>
                <c:pt idx="1">
                  <c:v>zufriedenstellend</c:v>
                </c:pt>
                <c:pt idx="2">
                  <c:v>nicht ausreichend</c:v>
                </c:pt>
              </c:strCache>
            </c:strRef>
          </c:cat>
          <c:val>
            <c:numRef>
              <c:f>'Mitwirkung an HS'!$F$5:$F$7</c:f>
              <c:numCache>
                <c:formatCode>0.0</c:formatCode>
                <c:ptCount val="3"/>
                <c:pt idx="0">
                  <c:v>15.0997150997151</c:v>
                </c:pt>
                <c:pt idx="1">
                  <c:v>49.002849002849004</c:v>
                </c:pt>
                <c:pt idx="2">
                  <c:v>35.897435897435905</c:v>
                </c:pt>
              </c:numCache>
            </c:numRef>
          </c:val>
        </c:ser>
        <c:dLbls/>
        <c:shape val="box"/>
        <c:axId val="94801920"/>
        <c:axId val="94803456"/>
        <c:axId val="0"/>
      </c:bar3DChart>
      <c:catAx>
        <c:axId val="94801920"/>
        <c:scaling>
          <c:orientation val="maxMin"/>
        </c:scaling>
        <c:axPos val="l"/>
        <c:numFmt formatCode="General" sourceLinked="1"/>
        <c:tickLblPos val="nextTo"/>
        <c:txPr>
          <a:bodyPr/>
          <a:lstStyle/>
          <a:p>
            <a:pPr>
              <a:defRPr sz="1400" b="1"/>
            </a:pPr>
            <a:endParaRPr lang="de-DE"/>
          </a:p>
        </c:txPr>
        <c:crossAx val="94803456"/>
        <c:crosses val="autoZero"/>
        <c:auto val="1"/>
        <c:lblAlgn val="ctr"/>
        <c:lblOffset val="100"/>
      </c:catAx>
      <c:valAx>
        <c:axId val="94803456"/>
        <c:scaling>
          <c:orientation val="minMax"/>
        </c:scaling>
        <c:delete val="1"/>
        <c:axPos val="t"/>
        <c:majorGridlines>
          <c:spPr>
            <a:ln>
              <a:solidFill>
                <a:srgbClr val="4F81BD">
                  <a:alpha val="0"/>
                </a:srgbClr>
              </a:solidFill>
            </a:ln>
          </c:spPr>
        </c:majorGridlines>
        <c:numFmt formatCode="General" sourceLinked="1"/>
        <c:tickLblPos val="none"/>
        <c:crossAx val="94801920"/>
        <c:crosses val="autoZero"/>
        <c:crossBetween val="between"/>
      </c:valAx>
    </c:plotArea>
    <c:legend>
      <c:legendPos val="r"/>
      <c:layout>
        <c:manualLayout>
          <c:xMode val="edge"/>
          <c:yMode val="edge"/>
          <c:x val="0.72586566254714524"/>
          <c:y val="0.13711621384196351"/>
          <c:w val="0.24347545300815751"/>
          <c:h val="0.21718903815632559"/>
        </c:manualLayout>
      </c:layout>
      <c:txPr>
        <a:bodyPr/>
        <a:lstStyle/>
        <a:p>
          <a:pPr>
            <a:defRPr sz="1400" b="1"/>
          </a:pPr>
          <a:endParaRPr lang="de-DE"/>
        </a:p>
      </c:txPr>
    </c:legend>
    <c:plotVisOnly val="1"/>
    <c:dispBlanksAs val="gap"/>
  </c:chart>
  <c:spPr>
    <a:ln>
      <a:noFill/>
    </a:ln>
  </c:spPr>
  <c:externalData r:id="rId2"/>
</c:chartSpace>
</file>

<file path=ppt/charts/chart3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48181205695744733"/>
          <c:y val="5.0925925925925923E-2"/>
          <c:w val="0.43778594604808257"/>
          <c:h val="0.89814814814814814"/>
        </c:manualLayout>
      </c:layout>
      <c:bar3DChart>
        <c:barDir val="bar"/>
        <c:grouping val="clustered"/>
        <c:ser>
          <c:idx val="0"/>
          <c:order val="0"/>
          <c:tx>
            <c:strRef>
              <c:f>'Mitwirkung an HS'!$E$31</c:f>
              <c:strCache>
                <c:ptCount val="1"/>
                <c:pt idx="0">
                  <c:v>Nordrhein-Westfalen</c:v>
                </c:pt>
              </c:strCache>
            </c:strRef>
          </c:tx>
          <c:spPr>
            <a:solidFill>
              <a:srgbClr val="00B0F0"/>
            </a:solidFill>
          </c:spPr>
          <c:dLbls>
            <c:dLbl>
              <c:idx val="0"/>
              <c:layout>
                <c:manualLayout>
                  <c:x val="1.1417942835885672E-2"/>
                  <c:y val="1.2409479074481686E-2"/>
                </c:manualLayout>
              </c:layout>
              <c:showVal val="1"/>
            </c:dLbl>
            <c:dLbl>
              <c:idx val="1"/>
              <c:layout>
                <c:manualLayout>
                  <c:x val="1.5056700589591656E-2"/>
                  <c:y val="1.1621623665917845E-2"/>
                </c:manualLayout>
              </c:layout>
              <c:showVal val="1"/>
            </c:dLbl>
            <c:dLbl>
              <c:idx val="2"/>
              <c:layout>
                <c:manualLayout>
                  <c:x val="7.0112102128966182E-3"/>
                  <c:y val="6.2040587865998028E-3"/>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'Mitwirkung an HS'!$D$32:$D$44</c:f>
              <c:strCache>
                <c:ptCount val="13"/>
                <c:pt idx="0">
                  <c:v>weitgehend eigenständige Arbeitsplanung</c:v>
                </c:pt>
                <c:pt idx="1">
                  <c:v>eigenständige Zeiteinteilung</c:v>
                </c:pt>
                <c:pt idx="2">
                  <c:v>interessante Arbeitsinhalte</c:v>
                </c:pt>
                <c:pt idx="3">
                  <c:v>Möglichkeit zur wissenschaftlichen Arbeit</c:v>
                </c:pt>
                <c:pt idx="4">
                  <c:v>Arbeitsplatzsicherheit</c:v>
                </c:pt>
                <c:pt idx="5">
                  <c:v>gutes Arbeitsklima</c:v>
                </c:pt>
                <c:pt idx="6">
                  <c:v>eine herausfordernde Arbeit zu haben</c:v>
                </c:pt>
                <c:pt idx="7">
                  <c:v>gesellschaftliche Achtung und Anerkennung</c:v>
                </c:pt>
                <c:pt idx="8">
                  <c:v>Möglichkeit, eigene Ideen zu verwirklichen</c:v>
                </c:pt>
                <c:pt idx="9">
                  <c:v>Möglichkeit, Familie und Beruf ausgewogen miteinander zu vereinbaren</c:v>
                </c:pt>
                <c:pt idx="10">
                  <c:v>Möglichkeiten zur gesellschaftlichen Einflussnahme</c:v>
                </c:pt>
                <c:pt idx="11">
                  <c:v>ausreichend Zeit für Freizeitaktivitäten</c:v>
                </c:pt>
                <c:pt idx="12">
                  <c:v>hohes Einkommen</c:v>
                </c:pt>
              </c:strCache>
            </c:strRef>
          </c:cat>
          <c:val>
            <c:numRef>
              <c:f>'Mitwirkung an HS'!$E$32:$E$44</c:f>
              <c:numCache>
                <c:formatCode>General</c:formatCode>
                <c:ptCount val="13"/>
                <c:pt idx="0">
                  <c:v>85.6</c:v>
                </c:pt>
                <c:pt idx="1">
                  <c:v>78.3</c:v>
                </c:pt>
                <c:pt idx="2">
                  <c:v>79</c:v>
                </c:pt>
                <c:pt idx="3">
                  <c:v>75.099999999999994</c:v>
                </c:pt>
                <c:pt idx="4">
                  <c:v>64.2</c:v>
                </c:pt>
                <c:pt idx="5">
                  <c:v>37.4</c:v>
                </c:pt>
                <c:pt idx="6">
                  <c:v>44.2</c:v>
                </c:pt>
                <c:pt idx="7">
                  <c:v>33.6</c:v>
                </c:pt>
                <c:pt idx="8">
                  <c:v>34.300000000000011</c:v>
                </c:pt>
                <c:pt idx="9">
                  <c:v>31.4</c:v>
                </c:pt>
                <c:pt idx="10">
                  <c:v>20.100000000000001</c:v>
                </c:pt>
                <c:pt idx="11">
                  <c:v>7.8</c:v>
                </c:pt>
                <c:pt idx="12">
                  <c:v>4.5999999999999996</c:v>
                </c:pt>
              </c:numCache>
            </c:numRef>
          </c:val>
        </c:ser>
        <c:ser>
          <c:idx val="1"/>
          <c:order val="1"/>
          <c:tx>
            <c:strRef>
              <c:f>'Mitwirkung an HS'!$F$31</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200"/>
                </a:pPr>
                <a:endParaRPr lang="de-DE"/>
              </a:p>
            </c:txPr>
            <c:showVal val="1"/>
          </c:dLbls>
          <c:cat>
            <c:strRef>
              <c:f>'Mitwirkung an HS'!$D$32:$D$44</c:f>
              <c:strCache>
                <c:ptCount val="13"/>
                <c:pt idx="0">
                  <c:v>weitgehend eigenständige Arbeitsplanung</c:v>
                </c:pt>
                <c:pt idx="1">
                  <c:v>eigenständige Zeiteinteilung</c:v>
                </c:pt>
                <c:pt idx="2">
                  <c:v>interessante Arbeitsinhalte</c:v>
                </c:pt>
                <c:pt idx="3">
                  <c:v>Möglichkeit zur wissenschaftlichen Arbeit</c:v>
                </c:pt>
                <c:pt idx="4">
                  <c:v>Arbeitsplatzsicherheit</c:v>
                </c:pt>
                <c:pt idx="5">
                  <c:v>gutes Arbeitsklima</c:v>
                </c:pt>
                <c:pt idx="6">
                  <c:v>eine herausfordernde Arbeit zu haben</c:v>
                </c:pt>
                <c:pt idx="7">
                  <c:v>gesellschaftliche Achtung und Anerkennung</c:v>
                </c:pt>
                <c:pt idx="8">
                  <c:v>Möglichkeit, eigene Ideen zu verwirklichen</c:v>
                </c:pt>
                <c:pt idx="9">
                  <c:v>Möglichkeit, Familie und Beruf ausgewogen miteinander zu vereinbaren</c:v>
                </c:pt>
                <c:pt idx="10">
                  <c:v>Möglichkeiten zur gesellschaftlichen Einflussnahme</c:v>
                </c:pt>
                <c:pt idx="11">
                  <c:v>ausreichend Zeit für Freizeitaktivitäten</c:v>
                </c:pt>
                <c:pt idx="12">
                  <c:v>hohes Einkommen</c:v>
                </c:pt>
              </c:strCache>
            </c:strRef>
          </c:cat>
          <c:val>
            <c:numRef>
              <c:f>'Mitwirkung an HS'!$F$32:$F$44</c:f>
              <c:numCache>
                <c:formatCode>General</c:formatCode>
                <c:ptCount val="13"/>
                <c:pt idx="0">
                  <c:v>84.1</c:v>
                </c:pt>
                <c:pt idx="1">
                  <c:v>76.599999999999994</c:v>
                </c:pt>
                <c:pt idx="2">
                  <c:v>78.099999999999994</c:v>
                </c:pt>
                <c:pt idx="3">
                  <c:v>72</c:v>
                </c:pt>
                <c:pt idx="4">
                  <c:v>62</c:v>
                </c:pt>
                <c:pt idx="5">
                  <c:v>38.700000000000003</c:v>
                </c:pt>
                <c:pt idx="6">
                  <c:v>46.8</c:v>
                </c:pt>
                <c:pt idx="7">
                  <c:v>38.700000000000003</c:v>
                </c:pt>
                <c:pt idx="8">
                  <c:v>29.4</c:v>
                </c:pt>
                <c:pt idx="9">
                  <c:v>30.4</c:v>
                </c:pt>
                <c:pt idx="10">
                  <c:v>17.899999999999999</c:v>
                </c:pt>
                <c:pt idx="11">
                  <c:v>7.4</c:v>
                </c:pt>
                <c:pt idx="12">
                  <c:v>4.5</c:v>
                </c:pt>
              </c:numCache>
            </c:numRef>
          </c:val>
        </c:ser>
        <c:dLbls/>
        <c:shape val="box"/>
        <c:axId val="94825856"/>
        <c:axId val="94700672"/>
        <c:axId val="0"/>
      </c:bar3DChart>
      <c:catAx>
        <c:axId val="94825856"/>
        <c:scaling>
          <c:orientation val="maxMin"/>
        </c:scaling>
        <c:axPos val="l"/>
        <c:numFmt formatCode="General" sourceLinked="1"/>
        <c:tickLblPos val="nextTo"/>
        <c:txPr>
          <a:bodyPr/>
          <a:lstStyle/>
          <a:p>
            <a:pPr>
              <a:defRPr sz="1400" b="1"/>
            </a:pPr>
            <a:endParaRPr lang="de-DE"/>
          </a:p>
        </c:txPr>
        <c:crossAx val="94700672"/>
        <c:crosses val="autoZero"/>
        <c:auto val="1"/>
        <c:lblAlgn val="ctr"/>
        <c:lblOffset val="100"/>
      </c:catAx>
      <c:valAx>
        <c:axId val="94700672"/>
        <c:scaling>
          <c:orientation val="minMax"/>
        </c:scaling>
        <c:delete val="1"/>
        <c:axPos val="t"/>
        <c:majorGridlines>
          <c:spPr>
            <a:ln>
              <a:solidFill>
                <a:srgbClr val="4F81BD">
                  <a:alpha val="0"/>
                </a:srgbClr>
              </a:solidFill>
            </a:ln>
          </c:spPr>
        </c:majorGridlines>
        <c:numFmt formatCode="General" sourceLinked="1"/>
        <c:tickLblPos val="none"/>
        <c:crossAx val="94825856"/>
        <c:crosses val="autoZero"/>
        <c:crossBetween val="between"/>
      </c:valAx>
    </c:plotArea>
    <c:legend>
      <c:legendPos val="r"/>
      <c:layout>
        <c:manualLayout>
          <c:xMode val="edge"/>
          <c:yMode val="edge"/>
          <c:x val="0.74415169856846819"/>
          <c:y val="0.57529096498994714"/>
          <c:w val="0.24306241688702279"/>
          <c:h val="0.21595099421260913"/>
        </c:manualLayout>
      </c:layout>
      <c:txPr>
        <a:bodyPr/>
        <a:lstStyle/>
        <a:p>
          <a:pPr>
            <a:defRPr sz="1400" b="1"/>
          </a:pPr>
          <a:endParaRPr lang="de-DE"/>
        </a:p>
      </c:txPr>
    </c:legend>
    <c:plotVisOnly val="1"/>
    <c:dispBlanksAs val="gap"/>
  </c:chart>
  <c:spPr>
    <a:ln>
      <a:noFill/>
    </a:ln>
  </c:spPr>
  <c:externalData r:id="rId2"/>
</c:chartSpace>
</file>

<file path=ppt/charts/chart33.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otX val="41"/>
      <c:perspective val="30"/>
    </c:view3D>
    <c:plotArea>
      <c:layout/>
      <c:pie3DChart>
        <c:varyColors val="1"/>
        <c:dLbls/>
      </c:pie3DChart>
    </c:plotArea>
    <c:plotVisOnly val="1"/>
    <c:dispBlanksAs val="zero"/>
  </c:chart>
  <c:externalData r:id="rId2"/>
</c:chartSpace>
</file>

<file path=ppt/charts/chart34.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rAngAx val="1"/>
    </c:view3D>
    <c:plotArea>
      <c:layout>
        <c:manualLayout>
          <c:layoutTarget val="inner"/>
          <c:xMode val="edge"/>
          <c:yMode val="edge"/>
          <c:x val="0.28120659738535081"/>
          <c:y val="8.8874402384504808E-2"/>
          <c:w val="0.55179010141632068"/>
          <c:h val="0.8724867984933532"/>
        </c:manualLayout>
      </c:layout>
      <c:bar3DChart>
        <c:barDir val="bar"/>
        <c:grouping val="percentStacked"/>
        <c:ser>
          <c:idx val="0"/>
          <c:order val="0"/>
          <c:tx>
            <c:strRef>
              <c:f>'Besoldung angemessen'!$D$7</c:f>
              <c:strCache>
                <c:ptCount val="1"/>
                <c:pt idx="0">
                  <c:v>ja</c:v>
                </c:pt>
              </c:strCache>
            </c:strRef>
          </c:tx>
          <c:spPr>
            <a:solidFill>
              <a:srgbClr val="00B0F0"/>
            </a:solidFill>
          </c:spPr>
          <c:dLbls>
            <c:txPr>
              <a:bodyPr/>
              <a:lstStyle/>
              <a:p>
                <a:pPr>
                  <a:defRPr sz="1400" b="1"/>
                </a:pPr>
                <a:endParaRPr lang="de-DE"/>
              </a:p>
            </c:txPr>
            <c:showVal val="1"/>
          </c:dLbls>
          <c:cat>
            <c:strRef>
              <c:f>'Besoldung angemessen'!$E$6:$F$6</c:f>
              <c:strCache>
                <c:ptCount val="2"/>
                <c:pt idx="0">
                  <c:v>Nordrhein-Westfalen</c:v>
                </c:pt>
                <c:pt idx="1">
                  <c:v>Deutschland</c:v>
                </c:pt>
              </c:strCache>
            </c:strRef>
          </c:cat>
          <c:val>
            <c:numRef>
              <c:f>'Besoldung angemessen'!$E$7:$F$7</c:f>
              <c:numCache>
                <c:formatCode>0.0</c:formatCode>
                <c:ptCount val="2"/>
                <c:pt idx="0">
                  <c:v>17.899999999999999</c:v>
                </c:pt>
                <c:pt idx="1">
                  <c:v>23.204068658614119</c:v>
                </c:pt>
              </c:numCache>
            </c:numRef>
          </c:val>
        </c:ser>
        <c:ser>
          <c:idx val="1"/>
          <c:order val="1"/>
          <c:tx>
            <c:strRef>
              <c:f>'Besoldung angemessen'!$D$8</c:f>
              <c:strCache>
                <c:ptCount val="1"/>
                <c:pt idx="0">
                  <c:v>nein</c:v>
                </c:pt>
              </c:strCache>
            </c:strRef>
          </c:tx>
          <c:spPr>
            <a:solidFill>
              <a:srgbClr val="FFFFFF">
                <a:lumMod val="85000"/>
              </a:srgbClr>
            </a:solidFill>
          </c:spPr>
          <c:dLbls>
            <c:txPr>
              <a:bodyPr/>
              <a:lstStyle/>
              <a:p>
                <a:pPr>
                  <a:defRPr sz="1400" b="0"/>
                </a:pPr>
                <a:endParaRPr lang="de-DE"/>
              </a:p>
            </c:txPr>
            <c:showVal val="1"/>
          </c:dLbls>
          <c:cat>
            <c:strRef>
              <c:f>'Besoldung angemessen'!$E$6:$F$6</c:f>
              <c:strCache>
                <c:ptCount val="2"/>
                <c:pt idx="0">
                  <c:v>Nordrhein-Westfalen</c:v>
                </c:pt>
                <c:pt idx="1">
                  <c:v>Deutschland</c:v>
                </c:pt>
              </c:strCache>
            </c:strRef>
          </c:cat>
          <c:val>
            <c:numRef>
              <c:f>'Besoldung angemessen'!$E$8:$F$8</c:f>
              <c:numCache>
                <c:formatCode>0.0</c:formatCode>
                <c:ptCount val="2"/>
                <c:pt idx="0">
                  <c:v>82.1</c:v>
                </c:pt>
                <c:pt idx="1">
                  <c:v>76.795931341385881</c:v>
                </c:pt>
              </c:numCache>
            </c:numRef>
          </c:val>
        </c:ser>
        <c:dLbls/>
        <c:shape val="box"/>
        <c:axId val="94907776"/>
        <c:axId val="94954624"/>
        <c:axId val="0"/>
      </c:bar3DChart>
      <c:catAx>
        <c:axId val="94907776"/>
        <c:scaling>
          <c:orientation val="maxMin"/>
        </c:scaling>
        <c:axPos val="l"/>
        <c:tickLblPos val="nextTo"/>
        <c:txPr>
          <a:bodyPr/>
          <a:lstStyle/>
          <a:p>
            <a:pPr>
              <a:defRPr sz="1400" b="1">
                <a:latin typeface="Arial" pitchFamily="34" charset="0"/>
                <a:cs typeface="Arial" pitchFamily="34" charset="0"/>
              </a:defRPr>
            </a:pPr>
            <a:endParaRPr lang="de-DE"/>
          </a:p>
        </c:txPr>
        <c:crossAx val="94954624"/>
        <c:crosses val="autoZero"/>
        <c:auto val="1"/>
        <c:lblAlgn val="ctr"/>
        <c:lblOffset val="100"/>
      </c:catAx>
      <c:valAx>
        <c:axId val="94954624"/>
        <c:scaling>
          <c:orientation val="minMax"/>
        </c:scaling>
        <c:delete val="1"/>
        <c:axPos val="t"/>
        <c:numFmt formatCode="0%" sourceLinked="1"/>
        <c:tickLblPos val="none"/>
        <c:crossAx val="94907776"/>
        <c:crosses val="autoZero"/>
        <c:crossBetween val="between"/>
      </c:valAx>
    </c:plotArea>
    <c:legend>
      <c:legendPos val="r"/>
      <c:layout>
        <c:manualLayout>
          <c:xMode val="edge"/>
          <c:yMode val="edge"/>
          <c:x val="0.86465926246092772"/>
          <c:y val="0.37199357530074162"/>
          <c:w val="8.1635941092089062E-2"/>
          <c:h val="0.19607903983771091"/>
        </c:manualLayout>
      </c:layout>
      <c:spPr>
        <a:ln>
          <a:noFill/>
        </a:ln>
      </c:spPr>
      <c:txPr>
        <a:bodyPr/>
        <a:lstStyle/>
        <a:p>
          <a:pPr>
            <a:defRPr sz="1600" b="1"/>
          </a:pPr>
          <a:endParaRPr lang="de-DE"/>
        </a:p>
      </c:txPr>
    </c:legend>
    <c:plotVisOnly val="1"/>
    <c:dispBlanksAs val="gap"/>
  </c:chart>
  <c:spPr>
    <a:ln>
      <a:noFill/>
    </a:ln>
  </c:spPr>
  <c:externalData r:id="rId2"/>
</c:chartSpace>
</file>

<file path=ppt/charts/chart35.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22885551381106672"/>
          <c:y val="5.0925925925925923E-2"/>
          <c:w val="0.65791730898819378"/>
          <c:h val="0.89814814814814814"/>
        </c:manualLayout>
      </c:layout>
      <c:bar3DChart>
        <c:barDir val="bar"/>
        <c:grouping val="percentStacked"/>
        <c:ser>
          <c:idx val="0"/>
          <c:order val="0"/>
          <c:tx>
            <c:strRef>
              <c:f>'Besoldung angemessen'!$D$12</c:f>
              <c:strCache>
                <c:ptCount val="1"/>
                <c:pt idx="0">
                  <c:v>ja</c:v>
                </c:pt>
              </c:strCache>
            </c:strRef>
          </c:tx>
          <c:spPr>
            <a:solidFill>
              <a:srgbClr val="00B0F0"/>
            </a:solidFill>
          </c:spPr>
          <c:dPt>
            <c:idx val="0"/>
          </c:dPt>
          <c:dPt>
            <c:idx val="1"/>
          </c:dPt>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'Besoldung angemessen'!$E$11:$F$11</c:f>
              <c:strCache>
                <c:ptCount val="2"/>
                <c:pt idx="0">
                  <c:v>Nordrhein-Westfalen</c:v>
                </c:pt>
                <c:pt idx="1">
                  <c:v>Deutschland</c:v>
                </c:pt>
              </c:strCache>
            </c:strRef>
          </c:cat>
          <c:val>
            <c:numRef>
              <c:f>'Besoldung angemessen'!$E$12:$F$12</c:f>
              <c:numCache>
                <c:formatCode>0.0</c:formatCode>
                <c:ptCount val="2"/>
                <c:pt idx="0">
                  <c:v>62.1</c:v>
                </c:pt>
                <c:pt idx="1">
                  <c:v>66.163439448638002</c:v>
                </c:pt>
              </c:numCache>
            </c:numRef>
          </c:val>
        </c:ser>
        <c:ser>
          <c:idx val="1"/>
          <c:order val="1"/>
          <c:tx>
            <c:strRef>
              <c:f>'Besoldung angemessen'!$D$13</c:f>
              <c:strCache>
                <c:ptCount val="1"/>
                <c:pt idx="0">
                  <c:v>nein</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'Besoldung angemessen'!$E$11:$F$11</c:f>
              <c:strCache>
                <c:ptCount val="2"/>
                <c:pt idx="0">
                  <c:v>Nordrhein-Westfalen</c:v>
                </c:pt>
                <c:pt idx="1">
                  <c:v>Deutschland</c:v>
                </c:pt>
              </c:strCache>
            </c:strRef>
          </c:cat>
          <c:val>
            <c:numRef>
              <c:f>'Besoldung angemessen'!$E$13:$F$13</c:f>
              <c:numCache>
                <c:formatCode>0.0</c:formatCode>
                <c:ptCount val="2"/>
                <c:pt idx="0">
                  <c:v>37.9</c:v>
                </c:pt>
                <c:pt idx="1">
                  <c:v>33.836560551361991</c:v>
                </c:pt>
              </c:numCache>
            </c:numRef>
          </c:val>
        </c:ser>
        <c:dLbls/>
        <c:shape val="box"/>
        <c:axId val="95017600"/>
        <c:axId val="95363456"/>
        <c:axId val="0"/>
      </c:bar3DChart>
      <c:catAx>
        <c:axId val="95017600"/>
        <c:scaling>
          <c:orientation val="maxMin"/>
        </c:scaling>
        <c:axPos val="l"/>
        <c:numFmt formatCode="General" sourceLinked="1"/>
        <c:tickLblPos val="nextTo"/>
        <c:txPr>
          <a:bodyPr/>
          <a:lstStyle/>
          <a:p>
            <a:pPr>
              <a:defRPr sz="1400" b="1"/>
            </a:pPr>
            <a:endParaRPr lang="de-DE"/>
          </a:p>
        </c:txPr>
        <c:crossAx val="95363456"/>
        <c:crosses val="autoZero"/>
        <c:auto val="1"/>
        <c:lblAlgn val="ctr"/>
        <c:lblOffset val="100"/>
      </c:catAx>
      <c:valAx>
        <c:axId val="95363456"/>
        <c:scaling>
          <c:orientation val="minMax"/>
        </c:scaling>
        <c:delete val="1"/>
        <c:axPos val="t"/>
        <c:majorGridlines>
          <c:spPr>
            <a:ln>
              <a:solidFill>
                <a:srgbClr val="4F81BD">
                  <a:alpha val="0"/>
                </a:srgbClr>
              </a:solidFill>
            </a:ln>
          </c:spPr>
        </c:majorGridlines>
        <c:numFmt formatCode="0%" sourceLinked="1"/>
        <c:tickLblPos val="none"/>
        <c:crossAx val="95017600"/>
        <c:crosses val="autoZero"/>
        <c:crossBetween val="between"/>
      </c:valAx>
    </c:plotArea>
    <c:legend>
      <c:legendPos val="r"/>
      <c:layout>
        <c:manualLayout>
          <c:xMode val="edge"/>
          <c:yMode val="edge"/>
          <c:x val="0.88326850116771738"/>
          <c:y val="0.40554595419068928"/>
          <c:w val="7.3311486708944509E-2"/>
          <c:h val="0.15529924960160446"/>
        </c:manualLayout>
      </c:layout>
      <c:txPr>
        <a:bodyPr/>
        <a:lstStyle/>
        <a:p>
          <a:pPr>
            <a:defRPr sz="1400" b="1"/>
          </a:pPr>
          <a:endParaRPr lang="de-DE"/>
        </a:p>
      </c:txPr>
    </c:legend>
    <c:plotVisOnly val="1"/>
    <c:dispBlanksAs val="gap"/>
  </c:chart>
  <c:spPr>
    <a:ln>
      <a:noFill/>
    </a:ln>
  </c:spPr>
  <c:externalData r:id="rId2"/>
</c:chartSpace>
</file>

<file path=ppt/charts/chart36.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415685539307593"/>
          <c:y val="5.0925884358933131E-2"/>
          <c:w val="0.59226664628623138"/>
          <c:h val="0.89814814814814814"/>
        </c:manualLayout>
      </c:layout>
      <c:bar3DChart>
        <c:barDir val="bar"/>
        <c:grouping val="clustered"/>
        <c:ser>
          <c:idx val="0"/>
          <c:order val="0"/>
          <c:tx>
            <c:strRef>
              <c:f>'Aufgaben HLB'!$D$6</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'Aufgaben HLB'!$C$7:$C$12</c:f>
              <c:strCache>
                <c:ptCount val="6"/>
                <c:pt idx="0">
                  <c:v>Interessenvertretung gegenüber der Politik</c:v>
                </c:pt>
                <c:pt idx="1">
                  <c:v>sich für bessere Bedingungen in der Lehre einsetzen</c:v>
                </c:pt>
                <c:pt idx="2">
                  <c:v>sich für bessere Bedingungen in der Forschung einsetzen</c:v>
                </c:pt>
                <c:pt idx="3">
                  <c:v>Informieren über aktuelle Hochschulthemen und -entwicklungen</c:v>
                </c:pt>
                <c:pt idx="4">
                  <c:v>Beratung</c:v>
                </c:pt>
                <c:pt idx="5">
                  <c:v>Promotionsmöglichkeit an Fachhochschulen schaffen</c:v>
                </c:pt>
              </c:strCache>
            </c:strRef>
          </c:cat>
          <c:val>
            <c:numRef>
              <c:f>'Aufgaben HLB'!$D$7:$D$12</c:f>
              <c:numCache>
                <c:formatCode>General</c:formatCode>
                <c:ptCount val="6"/>
                <c:pt idx="0">
                  <c:v>88.1</c:v>
                </c:pt>
                <c:pt idx="1">
                  <c:v>71.400000000000006</c:v>
                </c:pt>
                <c:pt idx="2">
                  <c:v>64.2</c:v>
                </c:pt>
                <c:pt idx="3">
                  <c:v>65.400000000000006</c:v>
                </c:pt>
                <c:pt idx="4">
                  <c:v>56.9</c:v>
                </c:pt>
                <c:pt idx="5">
                  <c:v>55.4</c:v>
                </c:pt>
              </c:numCache>
            </c:numRef>
          </c:val>
        </c:ser>
        <c:ser>
          <c:idx val="1"/>
          <c:order val="1"/>
          <c:tx>
            <c:strRef>
              <c:f>'Aufgaben HLB'!$E$6</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'Aufgaben HLB'!$C$7:$C$12</c:f>
              <c:strCache>
                <c:ptCount val="6"/>
                <c:pt idx="0">
                  <c:v>Interessenvertretung gegenüber der Politik</c:v>
                </c:pt>
                <c:pt idx="1">
                  <c:v>sich für bessere Bedingungen in der Lehre einsetzen</c:v>
                </c:pt>
                <c:pt idx="2">
                  <c:v>sich für bessere Bedingungen in der Forschung einsetzen</c:v>
                </c:pt>
                <c:pt idx="3">
                  <c:v>Informieren über aktuelle Hochschulthemen und -entwicklungen</c:v>
                </c:pt>
                <c:pt idx="4">
                  <c:v>Beratung</c:v>
                </c:pt>
                <c:pt idx="5">
                  <c:v>Promotionsmöglichkeit an Fachhochschulen schaffen</c:v>
                </c:pt>
              </c:strCache>
            </c:strRef>
          </c:cat>
          <c:val>
            <c:numRef>
              <c:f>'Aufgaben HLB'!$E$7:$E$12</c:f>
              <c:numCache>
                <c:formatCode>General</c:formatCode>
                <c:ptCount val="6"/>
                <c:pt idx="0">
                  <c:v>85</c:v>
                </c:pt>
                <c:pt idx="1">
                  <c:v>69.599999999999994</c:v>
                </c:pt>
                <c:pt idx="2">
                  <c:v>64</c:v>
                </c:pt>
                <c:pt idx="3">
                  <c:v>63.8</c:v>
                </c:pt>
                <c:pt idx="4">
                  <c:v>51.6</c:v>
                </c:pt>
                <c:pt idx="5">
                  <c:v>48.5</c:v>
                </c:pt>
              </c:numCache>
            </c:numRef>
          </c:val>
        </c:ser>
        <c:dLbls/>
        <c:shape val="box"/>
        <c:axId val="95516928"/>
        <c:axId val="95526912"/>
        <c:axId val="0"/>
      </c:bar3DChart>
      <c:catAx>
        <c:axId val="95516928"/>
        <c:scaling>
          <c:orientation val="maxMin"/>
        </c:scaling>
        <c:axPos val="l"/>
        <c:numFmt formatCode="General" sourceLinked="1"/>
        <c:tickLblPos val="nextTo"/>
        <c:txPr>
          <a:bodyPr/>
          <a:lstStyle/>
          <a:p>
            <a:pPr>
              <a:defRPr sz="1400" b="1"/>
            </a:pPr>
            <a:endParaRPr lang="de-DE"/>
          </a:p>
        </c:txPr>
        <c:crossAx val="95526912"/>
        <c:crosses val="autoZero"/>
        <c:auto val="1"/>
        <c:lblAlgn val="ctr"/>
        <c:lblOffset val="100"/>
      </c:catAx>
      <c:valAx>
        <c:axId val="95526912"/>
        <c:scaling>
          <c:orientation val="minMax"/>
        </c:scaling>
        <c:delete val="1"/>
        <c:axPos val="t"/>
        <c:majorGridlines>
          <c:spPr>
            <a:ln>
              <a:solidFill>
                <a:srgbClr val="4F81BD">
                  <a:alpha val="0"/>
                </a:srgbClr>
              </a:solidFill>
            </a:ln>
          </c:spPr>
        </c:majorGridlines>
        <c:numFmt formatCode="General" sourceLinked="1"/>
        <c:tickLblPos val="none"/>
        <c:crossAx val="95516928"/>
        <c:crosses val="autoZero"/>
        <c:crossBetween val="between"/>
      </c:valAx>
    </c:plotArea>
    <c:legend>
      <c:legendPos val="r"/>
      <c:layout>
        <c:manualLayout>
          <c:xMode val="edge"/>
          <c:yMode val="edge"/>
          <c:x val="0.7505009373828273"/>
          <c:y val="0.73628171338600179"/>
          <c:w val="0.23521334833145863"/>
          <c:h val="0.18568129858066709"/>
        </c:manualLayout>
      </c:layout>
      <c:txPr>
        <a:bodyPr/>
        <a:lstStyle/>
        <a:p>
          <a:pPr>
            <a:defRPr sz="1400" b="1"/>
          </a:pPr>
          <a:endParaRPr lang="de-DE"/>
        </a:p>
      </c:txPr>
    </c:legend>
    <c:plotVisOnly val="1"/>
    <c:dispBlanksAs val="gap"/>
  </c:chart>
  <c:spPr>
    <a:ln>
      <a:noFill/>
    </a:ln>
  </c:spPr>
  <c:externalData r:id="rId2"/>
</c:chartSpace>
</file>

<file path=ppt/charts/chart37.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22435765436111432"/>
          <c:y val="5.0926028049499715E-2"/>
          <c:w val="0.66150763112001154"/>
          <c:h val="0.89814814814814814"/>
        </c:manualLayout>
      </c:layout>
      <c:bar3DChart>
        <c:barDir val="bar"/>
        <c:grouping val="percentStacked"/>
        <c:ser>
          <c:idx val="0"/>
          <c:order val="0"/>
          <c:tx>
            <c:strRef>
              <c:f>Demographie!$D$5</c:f>
              <c:strCache>
                <c:ptCount val="1"/>
                <c:pt idx="0">
                  <c:v>weiblich</c:v>
                </c:pt>
              </c:strCache>
            </c:strRef>
          </c:tx>
          <c:spPr>
            <a:solidFill>
              <a:srgbClr val="00B0F0"/>
            </a:solidFill>
          </c:spPr>
          <c:dLbls>
            <c:dLbl>
              <c:idx val="0"/>
              <c:layout>
                <c:manualLayout>
                  <c:x val="1.1417986866155711E-2"/>
                  <c:y val="3.9934556439244337E-3"/>
                </c:manualLayout>
              </c:layout>
              <c:showVal val="1"/>
            </c:dLbl>
            <c:dLbl>
              <c:idx val="1"/>
              <c:layout>
                <c:manualLayout>
                  <c:x val="1.505659994897442E-2"/>
                  <c:y val="9.9347354059902276E-3"/>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Demographie!$E$4:$F$4</c:f>
              <c:strCache>
                <c:ptCount val="2"/>
                <c:pt idx="0">
                  <c:v>Nordrhein-Westfalen</c:v>
                </c:pt>
                <c:pt idx="1">
                  <c:v>Deutschland</c:v>
                </c:pt>
              </c:strCache>
            </c:strRef>
          </c:cat>
          <c:val>
            <c:numRef>
              <c:f>Demographie!$E$5:$F$5</c:f>
              <c:numCache>
                <c:formatCode>0.0</c:formatCode>
                <c:ptCount val="2"/>
                <c:pt idx="0">
                  <c:v>26.2</c:v>
                </c:pt>
                <c:pt idx="1">
                  <c:v>21.206349206349199</c:v>
                </c:pt>
              </c:numCache>
            </c:numRef>
          </c:val>
        </c:ser>
        <c:ser>
          <c:idx val="1"/>
          <c:order val="1"/>
          <c:tx>
            <c:strRef>
              <c:f>Demographie!$D$6</c:f>
              <c:strCache>
                <c:ptCount val="1"/>
                <c:pt idx="0">
                  <c:v>männlich</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b="1"/>
                </a:pPr>
                <a:endParaRPr lang="de-DE"/>
              </a:p>
            </c:txPr>
            <c:showVal val="1"/>
          </c:dLbls>
          <c:cat>
            <c:strRef>
              <c:f>Demographie!$E$4:$F$4</c:f>
              <c:strCache>
                <c:ptCount val="2"/>
                <c:pt idx="0">
                  <c:v>Nordrhein-Westfalen</c:v>
                </c:pt>
                <c:pt idx="1">
                  <c:v>Deutschland</c:v>
                </c:pt>
              </c:strCache>
            </c:strRef>
          </c:cat>
          <c:val>
            <c:numRef>
              <c:f>Demographie!$E$6:$F$6</c:f>
              <c:numCache>
                <c:formatCode>0.0</c:formatCode>
                <c:ptCount val="2"/>
                <c:pt idx="0">
                  <c:v>73.8</c:v>
                </c:pt>
                <c:pt idx="1">
                  <c:v>78.793650793650798</c:v>
                </c:pt>
              </c:numCache>
            </c:numRef>
          </c:val>
        </c:ser>
        <c:dLbls/>
        <c:shape val="box"/>
        <c:axId val="95590272"/>
        <c:axId val="95591808"/>
        <c:axId val="0"/>
      </c:bar3DChart>
      <c:catAx>
        <c:axId val="95590272"/>
        <c:scaling>
          <c:orientation val="maxMin"/>
        </c:scaling>
        <c:axPos val="l"/>
        <c:numFmt formatCode="General" sourceLinked="1"/>
        <c:tickLblPos val="nextTo"/>
        <c:txPr>
          <a:bodyPr/>
          <a:lstStyle/>
          <a:p>
            <a:pPr>
              <a:defRPr sz="1400" b="1"/>
            </a:pPr>
            <a:endParaRPr lang="de-DE"/>
          </a:p>
        </c:txPr>
        <c:crossAx val="95591808"/>
        <c:crosses val="autoZero"/>
        <c:auto val="1"/>
        <c:lblAlgn val="ctr"/>
        <c:lblOffset val="100"/>
      </c:catAx>
      <c:valAx>
        <c:axId val="95591808"/>
        <c:scaling>
          <c:orientation val="minMax"/>
        </c:scaling>
        <c:delete val="1"/>
        <c:axPos val="t"/>
        <c:majorGridlines>
          <c:spPr>
            <a:ln>
              <a:solidFill>
                <a:srgbClr val="4F81BD">
                  <a:alpha val="0"/>
                </a:srgbClr>
              </a:solidFill>
            </a:ln>
          </c:spPr>
        </c:majorGridlines>
        <c:numFmt formatCode="0%" sourceLinked="1"/>
        <c:tickLblPos val="none"/>
        <c:crossAx val="95590272"/>
        <c:crosses val="autoZero"/>
        <c:crossBetween val="between"/>
      </c:valAx>
    </c:plotArea>
    <c:legend>
      <c:legendPos val="r"/>
      <c:layout>
        <c:manualLayout>
          <c:xMode val="edge"/>
          <c:yMode val="edge"/>
          <c:x val="0.40859913815699794"/>
          <c:y val="0.83171860933682007"/>
          <c:w val="0.30708577539658422"/>
          <c:h val="0.11057273104502842"/>
        </c:manualLayout>
      </c:layout>
      <c:txPr>
        <a:bodyPr/>
        <a:lstStyle/>
        <a:p>
          <a:pPr>
            <a:defRPr sz="1400" b="1"/>
          </a:pPr>
          <a:endParaRPr lang="de-DE"/>
        </a:p>
      </c:txPr>
    </c:legend>
    <c:plotVisOnly val="1"/>
    <c:dispBlanksAs val="gap"/>
  </c:chart>
  <c:spPr>
    <a:ln>
      <a:noFill/>
    </a:ln>
  </c:spPr>
  <c:externalData r:id="rId2"/>
</c:chartSpace>
</file>

<file path=ppt/charts/chart38.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8.6125430301111847E-2"/>
          <c:y val="4.0310279686376786E-2"/>
          <c:w val="0.85893330167899862"/>
          <c:h val="0.78132019325609781"/>
        </c:manualLayout>
      </c:layout>
      <c:bar3DChart>
        <c:barDir val="col"/>
        <c:grouping val="clustered"/>
        <c:ser>
          <c:idx val="0"/>
          <c:order val="0"/>
          <c:tx>
            <c:strRef>
              <c:f>Demographie!$N$166</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3.1714732787484295E-2"/>
                  <c:y val="1.6339930457787085E-2"/>
                </c:manualLayout>
              </c:layout>
              <c:showVal val="1"/>
            </c:dLbl>
            <c:dLbl>
              <c:idx val="3"/>
              <c:layout>
                <c:manualLayout>
                  <c:x val="-6.9949490017722485E-3"/>
                  <c:y val="8.714681041631726E-3"/>
                </c:manualLayout>
              </c:layout>
              <c:showVal val="1"/>
            </c:dLbl>
            <c:dLbl>
              <c:idx val="5"/>
              <c:layout>
                <c:manualLayout>
                  <c:x val="-1.2060301507537691E-2"/>
                  <c:y val="-1.0162601626016262E-2"/>
                </c:manualLayout>
              </c:layout>
              <c:showVal val="1"/>
            </c:dLbl>
            <c:numFmt formatCode="#,##0.0" sourceLinked="0"/>
            <c:txPr>
              <a:bodyPr/>
              <a:lstStyle/>
              <a:p>
                <a:pPr>
                  <a:defRPr sz="1400" b="1"/>
                </a:pPr>
                <a:endParaRPr lang="de-DE"/>
              </a:p>
            </c:txPr>
            <c:showVal val="1"/>
          </c:dLbls>
          <c:cat>
            <c:strRef>
              <c:f>Demographie!$M$167:$M$174</c:f>
              <c:strCache>
                <c:ptCount val="8"/>
                <c:pt idx="0">
                  <c:v>älter als 65</c:v>
                </c:pt>
                <c:pt idx="1">
                  <c:v>61 bis 65</c:v>
                </c:pt>
                <c:pt idx="2">
                  <c:v>56 bis 60</c:v>
                </c:pt>
                <c:pt idx="3">
                  <c:v>51 bis 55</c:v>
                </c:pt>
                <c:pt idx="4">
                  <c:v>46 bis 50</c:v>
                </c:pt>
                <c:pt idx="5">
                  <c:v>41 bis 45</c:v>
                </c:pt>
                <c:pt idx="6">
                  <c:v>36 bis 40</c:v>
                </c:pt>
                <c:pt idx="7">
                  <c:v>bis 35</c:v>
                </c:pt>
              </c:strCache>
            </c:strRef>
          </c:cat>
          <c:val>
            <c:numRef>
              <c:f>Demographie!$N$167:$N$174</c:f>
              <c:numCache>
                <c:formatCode>0.0</c:formatCode>
                <c:ptCount val="8"/>
                <c:pt idx="0">
                  <c:v>0.52083333333333337</c:v>
                </c:pt>
                <c:pt idx="1">
                  <c:v>7.1</c:v>
                </c:pt>
                <c:pt idx="2">
                  <c:v>16.399999999999999</c:v>
                </c:pt>
                <c:pt idx="3">
                  <c:v>22</c:v>
                </c:pt>
                <c:pt idx="4">
                  <c:v>24.1</c:v>
                </c:pt>
                <c:pt idx="5">
                  <c:v>16.100000000000001</c:v>
                </c:pt>
                <c:pt idx="6">
                  <c:v>7.3</c:v>
                </c:pt>
                <c:pt idx="7">
                  <c:v>0.88276836158192085</c:v>
                </c:pt>
              </c:numCache>
            </c:numRef>
          </c:val>
        </c:ser>
        <c:ser>
          <c:idx val="1"/>
          <c:order val="1"/>
          <c:tx>
            <c:strRef>
              <c:f>Demographie!$O$166</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dLbl>
              <c:idx val="2"/>
              <c:layout>
                <c:manualLayout>
                  <c:x val="-4.0201005025125629E-2"/>
                  <c:y val="-2.8455284552845534E-2"/>
                </c:manualLayout>
              </c:layout>
              <c:showVal val="1"/>
            </c:dLbl>
            <c:txPr>
              <a:bodyPr/>
              <a:lstStyle/>
              <a:p>
                <a:pPr>
                  <a:defRPr sz="1400"/>
                </a:pPr>
                <a:endParaRPr lang="de-DE"/>
              </a:p>
            </c:txPr>
            <c:showVal val="1"/>
          </c:dLbls>
          <c:cat>
            <c:strRef>
              <c:f>Demographie!$M$167:$M$174</c:f>
              <c:strCache>
                <c:ptCount val="8"/>
                <c:pt idx="0">
                  <c:v>älter als 65</c:v>
                </c:pt>
                <c:pt idx="1">
                  <c:v>61 bis 65</c:v>
                </c:pt>
                <c:pt idx="2">
                  <c:v>56 bis 60</c:v>
                </c:pt>
                <c:pt idx="3">
                  <c:v>51 bis 55</c:v>
                </c:pt>
                <c:pt idx="4">
                  <c:v>46 bis 50</c:v>
                </c:pt>
                <c:pt idx="5">
                  <c:v>41 bis 45</c:v>
                </c:pt>
                <c:pt idx="6">
                  <c:v>36 bis 40</c:v>
                </c:pt>
                <c:pt idx="7">
                  <c:v>bis 35</c:v>
                </c:pt>
              </c:strCache>
            </c:strRef>
          </c:cat>
          <c:val>
            <c:numRef>
              <c:f>Demographie!$O$167:$O$174</c:f>
              <c:numCache>
                <c:formatCode>0.0</c:formatCode>
                <c:ptCount val="8"/>
                <c:pt idx="0">
                  <c:v>0.54397098821396184</c:v>
                </c:pt>
                <c:pt idx="1">
                  <c:v>9.821698398307646</c:v>
                </c:pt>
                <c:pt idx="2">
                  <c:v>15.684496826835902</c:v>
                </c:pt>
                <c:pt idx="3">
                  <c:v>20.429132668479898</c:v>
                </c:pt>
                <c:pt idx="4">
                  <c:v>23.360531882744027</c:v>
                </c:pt>
                <c:pt idx="5">
                  <c:v>17.228467815049896</c:v>
                </c:pt>
                <c:pt idx="6">
                  <c:v>6.9507404049561812</c:v>
                </c:pt>
                <c:pt idx="7">
                  <c:v>1.1483831973405862</c:v>
                </c:pt>
              </c:numCache>
            </c:numRef>
          </c:val>
        </c:ser>
        <c:dLbls/>
        <c:shape val="box"/>
        <c:axId val="95425664"/>
        <c:axId val="95427200"/>
        <c:axId val="0"/>
      </c:bar3DChart>
      <c:catAx>
        <c:axId val="95425664"/>
        <c:scaling>
          <c:orientation val="maxMin"/>
        </c:scaling>
        <c:axPos val="b"/>
        <c:numFmt formatCode="General" sourceLinked="1"/>
        <c:tickLblPos val="nextTo"/>
        <c:txPr>
          <a:bodyPr/>
          <a:lstStyle/>
          <a:p>
            <a:pPr>
              <a:defRPr sz="1400" b="1"/>
            </a:pPr>
            <a:endParaRPr lang="de-DE"/>
          </a:p>
        </c:txPr>
        <c:crossAx val="95427200"/>
        <c:crosses val="autoZero"/>
        <c:auto val="1"/>
        <c:lblAlgn val="ctr"/>
        <c:lblOffset val="100"/>
      </c:catAx>
      <c:valAx>
        <c:axId val="95427200"/>
        <c:scaling>
          <c:orientation val="minMax"/>
        </c:scaling>
        <c:delete val="1"/>
        <c:axPos val="r"/>
        <c:majorGridlines>
          <c:spPr>
            <a:ln>
              <a:solidFill>
                <a:srgbClr val="4F81BD">
                  <a:alpha val="0"/>
                </a:srgbClr>
              </a:solidFill>
            </a:ln>
          </c:spPr>
        </c:majorGridlines>
        <c:numFmt formatCode="0.0" sourceLinked="1"/>
        <c:tickLblPos val="none"/>
        <c:crossAx val="95425664"/>
        <c:crosses val="autoZero"/>
        <c:crossBetween val="between"/>
      </c:valAx>
    </c:plotArea>
    <c:legend>
      <c:legendPos val="r"/>
      <c:layout>
        <c:manualLayout>
          <c:xMode val="edge"/>
          <c:yMode val="edge"/>
          <c:x val="0.31642167656384468"/>
          <c:y val="0.90854641258560831"/>
          <c:w val="0.36695107577129527"/>
          <c:h val="6.7908740947054791E-2"/>
        </c:manualLayout>
      </c:layout>
      <c:txPr>
        <a:bodyPr/>
        <a:lstStyle/>
        <a:p>
          <a:pPr>
            <a:defRPr sz="1400" b="1"/>
          </a:pPr>
          <a:endParaRPr lang="de-DE"/>
        </a:p>
      </c:txPr>
    </c:legend>
    <c:plotVisOnly val="1"/>
    <c:dispBlanksAs val="gap"/>
  </c:chart>
  <c:spPr>
    <a:ln>
      <a:noFill/>
    </a:ln>
  </c:spPr>
  <c:externalData r:id="rId2"/>
</c:chartSpace>
</file>

<file path=ppt/charts/chart39.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1.7759137679369048E-2"/>
          <c:y val="8.1253524437292557E-2"/>
          <c:w val="0.96565422052009986"/>
          <c:h val="0.70101838114514303"/>
        </c:manualLayout>
      </c:layout>
      <c:bar3DChart>
        <c:barDir val="col"/>
        <c:grouping val="clustered"/>
        <c:ser>
          <c:idx val="0"/>
          <c:order val="0"/>
          <c:tx>
            <c:strRef>
              <c:f>Demographie!$U$69</c:f>
              <c:strCache>
                <c:ptCount val="1"/>
                <c:pt idx="0">
                  <c:v>Nordrhein-Westfalen</c:v>
                </c:pt>
              </c:strCache>
            </c:strRef>
          </c:tx>
          <c:spPr>
            <a:solidFill>
              <a:srgbClr val="00B0F0"/>
            </a:solidFill>
          </c:spPr>
          <c:dLbls>
            <c:dLbl>
              <c:idx val="0"/>
              <c:layout>
                <c:manualLayout>
                  <c:x val="-8.0204833437055108E-4"/>
                  <c:y val="1.4781741598236154E-2"/>
                </c:manualLayout>
              </c:layout>
              <c:showVal val="1"/>
            </c:dLbl>
            <c:dLbl>
              <c:idx val="1"/>
              <c:layout>
                <c:manualLayout>
                  <c:x val="9.6255422138608153E-3"/>
                  <c:y val="1.4483752877117777E-2"/>
                </c:manualLayout>
              </c:layout>
              <c:showVal val="1"/>
            </c:dLbl>
            <c:dLbl>
              <c:idx val="2"/>
              <c:layout>
                <c:manualLayout>
                  <c:x val="2.2903600996028147E-3"/>
                  <c:y val="9.5564488204798719E-3"/>
                </c:manualLayout>
              </c:layout>
              <c:showVal val="1"/>
            </c:dLbl>
            <c:dLbl>
              <c:idx val="3"/>
              <c:layout>
                <c:manualLayout>
                  <c:x val="2.2903600996028147E-3"/>
                  <c:y val="5.5208934953855267E-3"/>
                </c:manualLayout>
              </c:layout>
              <c:showVal val="1"/>
            </c:dLbl>
            <c:numFmt formatCode="#,##0.0" sourceLinked="0"/>
            <c:txPr>
              <a:bodyPr/>
              <a:lstStyle/>
              <a:p>
                <a:pPr>
                  <a:defRPr sz="1200" b="1"/>
                </a:pPr>
                <a:endParaRPr lang="de-DE"/>
              </a:p>
            </c:txPr>
            <c:showVal val="1"/>
          </c:dLbls>
          <c:cat>
            <c:strRef>
              <c:f>Demographie!$R$70:$R$102</c:f>
              <c:strCache>
                <c:ptCount val="33"/>
                <c:pt idx="0">
                  <c:v>vor 1982</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strCache>
            </c:strRef>
          </c:cat>
          <c:val>
            <c:numRef>
              <c:f>Demographie!$U$70:$U$102</c:f>
              <c:numCache>
                <c:formatCode>0.0</c:formatCode>
                <c:ptCount val="33"/>
                <c:pt idx="0">
                  <c:v>1</c:v>
                </c:pt>
                <c:pt idx="1">
                  <c:v>0.2</c:v>
                </c:pt>
                <c:pt idx="2">
                  <c:v>0.169491525423729</c:v>
                </c:pt>
                <c:pt idx="3">
                  <c:v>0.16949152542372881</c:v>
                </c:pt>
                <c:pt idx="4">
                  <c:v>0.50847457627118653</c:v>
                </c:pt>
                <c:pt idx="5">
                  <c:v>0</c:v>
                </c:pt>
                <c:pt idx="6">
                  <c:v>0.16949152542372881</c:v>
                </c:pt>
                <c:pt idx="7">
                  <c:v>0.33898305084745772</c:v>
                </c:pt>
                <c:pt idx="8">
                  <c:v>0.67796610169491522</c:v>
                </c:pt>
                <c:pt idx="9">
                  <c:v>1.5254237288135593</c:v>
                </c:pt>
                <c:pt idx="10">
                  <c:v>1.6949152542372881</c:v>
                </c:pt>
                <c:pt idx="11">
                  <c:v>2.2033898305084749</c:v>
                </c:pt>
                <c:pt idx="12">
                  <c:v>2.5423728813559325</c:v>
                </c:pt>
                <c:pt idx="13">
                  <c:v>2.8813559322033893</c:v>
                </c:pt>
                <c:pt idx="14">
                  <c:v>3.3898305084745766</c:v>
                </c:pt>
                <c:pt idx="15">
                  <c:v>3.0508474576271185</c:v>
                </c:pt>
                <c:pt idx="16">
                  <c:v>5.2542372881355917</c:v>
                </c:pt>
                <c:pt idx="17">
                  <c:v>5.2542372881355917</c:v>
                </c:pt>
                <c:pt idx="18">
                  <c:v>3.2203389830508473</c:v>
                </c:pt>
                <c:pt idx="19">
                  <c:v>4.57627118644068</c:v>
                </c:pt>
                <c:pt idx="20">
                  <c:v>2.8813559322033893</c:v>
                </c:pt>
                <c:pt idx="21">
                  <c:v>3.0508474576271185</c:v>
                </c:pt>
                <c:pt idx="22">
                  <c:v>3.7288135593220346</c:v>
                </c:pt>
                <c:pt idx="23">
                  <c:v>6.4406779661016955</c:v>
                </c:pt>
                <c:pt idx="24">
                  <c:v>1.5254237288135593</c:v>
                </c:pt>
                <c:pt idx="25">
                  <c:v>2.7118644067796605</c:v>
                </c:pt>
                <c:pt idx="26">
                  <c:v>2.7118644067796605</c:v>
                </c:pt>
                <c:pt idx="27">
                  <c:v>4.406779661016949</c:v>
                </c:pt>
                <c:pt idx="28">
                  <c:v>6.2711864406779663</c:v>
                </c:pt>
                <c:pt idx="29">
                  <c:v>7.796610169491526</c:v>
                </c:pt>
                <c:pt idx="30">
                  <c:v>8.8135593220338997</c:v>
                </c:pt>
                <c:pt idx="31">
                  <c:v>7.2881355932203391</c:v>
                </c:pt>
                <c:pt idx="32">
                  <c:v>1.1864406779661019</c:v>
                </c:pt>
              </c:numCache>
            </c:numRef>
          </c:val>
        </c:ser>
        <c:ser>
          <c:idx val="1"/>
          <c:order val="1"/>
          <c:tx>
            <c:strRef>
              <c:f>Demographie!$V$69</c:f>
              <c:strCache>
                <c:ptCount val="1"/>
                <c:pt idx="0">
                  <c:v>Deutschland</c:v>
                </c:pt>
              </c:strCache>
            </c:strRef>
          </c:tx>
          <c:spPr>
            <a:solidFill>
              <a:sysClr val="window" lastClr="FFFFFF">
                <a:lumMod val="85000"/>
              </a:sysClr>
            </a:solidFill>
          </c:spPr>
          <c:cat>
            <c:strRef>
              <c:f>Demographie!$R$70:$R$102</c:f>
              <c:strCache>
                <c:ptCount val="33"/>
                <c:pt idx="0">
                  <c:v>vor 1982</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strCache>
            </c:strRef>
          </c:cat>
          <c:val>
            <c:numRef>
              <c:f>Demographie!$V$70:$V$102</c:f>
              <c:numCache>
                <c:formatCode>0.0</c:formatCode>
                <c:ptCount val="33"/>
                <c:pt idx="0" formatCode="0.00">
                  <c:v>0.9</c:v>
                </c:pt>
                <c:pt idx="1">
                  <c:v>0.18132366273798731</c:v>
                </c:pt>
                <c:pt idx="2">
                  <c:v>0.1511030522816561</c:v>
                </c:pt>
                <c:pt idx="3">
                  <c:v>0.33242671501964355</c:v>
                </c:pt>
                <c:pt idx="4">
                  <c:v>0.27198549410698097</c:v>
                </c:pt>
                <c:pt idx="5">
                  <c:v>0.24176488365064974</c:v>
                </c:pt>
                <c:pt idx="6">
                  <c:v>0.45330915684496831</c:v>
                </c:pt>
                <c:pt idx="7">
                  <c:v>0.8</c:v>
                </c:pt>
                <c:pt idx="8">
                  <c:v>0.87639770323360544</c:v>
                </c:pt>
                <c:pt idx="9">
                  <c:v>1.2088244182532486</c:v>
                </c:pt>
                <c:pt idx="10">
                  <c:v>1.4203686914475671</c:v>
                </c:pt>
                <c:pt idx="11">
                  <c:v>2.750075551526141</c:v>
                </c:pt>
                <c:pt idx="12">
                  <c:v>2.9011786038077969</c:v>
                </c:pt>
                <c:pt idx="13">
                  <c:v>3.3242671501964343</c:v>
                </c:pt>
                <c:pt idx="14">
                  <c:v>3.354487760652765</c:v>
                </c:pt>
                <c:pt idx="15">
                  <c:v>2.5989724992444843</c:v>
                </c:pt>
                <c:pt idx="16">
                  <c:v>3.6</c:v>
                </c:pt>
                <c:pt idx="17">
                  <c:v>3.20338470837111</c:v>
                </c:pt>
                <c:pt idx="18">
                  <c:v>3.0220610456331212</c:v>
                </c:pt>
                <c:pt idx="19">
                  <c:v>3.5962526443034144</c:v>
                </c:pt>
                <c:pt idx="20">
                  <c:v>4</c:v>
                </c:pt>
                <c:pt idx="21">
                  <c:v>4</c:v>
                </c:pt>
                <c:pt idx="22">
                  <c:v>5</c:v>
                </c:pt>
                <c:pt idx="23">
                  <c:v>4.8957388939256576</c:v>
                </c:pt>
                <c:pt idx="24">
                  <c:v>2.719854941069809</c:v>
                </c:pt>
                <c:pt idx="25">
                  <c:v>3.1429434874584468</c:v>
                </c:pt>
                <c:pt idx="26">
                  <c:v>3.626473254759746</c:v>
                </c:pt>
                <c:pt idx="27">
                  <c:v>5.0468419462073122</c:v>
                </c:pt>
                <c:pt idx="28">
                  <c:v>7.1</c:v>
                </c:pt>
                <c:pt idx="29">
                  <c:v>7.1925052886068288</c:v>
                </c:pt>
                <c:pt idx="30">
                  <c:v>6.6</c:v>
                </c:pt>
                <c:pt idx="31">
                  <c:v>6.7</c:v>
                </c:pt>
                <c:pt idx="32">
                  <c:v>0.90661831368993662</c:v>
                </c:pt>
              </c:numCache>
            </c:numRef>
          </c:val>
        </c:ser>
        <c:dLbls/>
        <c:shape val="box"/>
        <c:axId val="97354112"/>
        <c:axId val="97355648"/>
        <c:axId val="0"/>
      </c:bar3DChart>
      <c:catAx>
        <c:axId val="97354112"/>
        <c:scaling>
          <c:orientation val="minMax"/>
        </c:scaling>
        <c:axPos val="b"/>
        <c:numFmt formatCode="General" sourceLinked="1"/>
        <c:tickLblPos val="nextTo"/>
        <c:txPr>
          <a:bodyPr/>
          <a:lstStyle/>
          <a:p>
            <a:pPr>
              <a:defRPr sz="1400" b="1"/>
            </a:pPr>
            <a:endParaRPr lang="de-DE"/>
          </a:p>
        </c:txPr>
        <c:crossAx val="97355648"/>
        <c:crosses val="autoZero"/>
        <c:auto val="1"/>
        <c:lblAlgn val="ctr"/>
        <c:lblOffset val="100"/>
      </c:catAx>
      <c:valAx>
        <c:axId val="97355648"/>
        <c:scaling>
          <c:orientation val="minMax"/>
        </c:scaling>
        <c:delete val="1"/>
        <c:axPos val="l"/>
        <c:majorGridlines>
          <c:spPr>
            <a:ln>
              <a:solidFill>
                <a:srgbClr val="4F81BD">
                  <a:alpha val="0"/>
                </a:srgbClr>
              </a:solidFill>
            </a:ln>
          </c:spPr>
        </c:majorGridlines>
        <c:numFmt formatCode="0.0" sourceLinked="1"/>
        <c:tickLblPos val="none"/>
        <c:crossAx val="97354112"/>
        <c:crosses val="autoZero"/>
        <c:crossBetween val="between"/>
      </c:valAx>
    </c:plotArea>
    <c:legend>
      <c:legendPos val="r"/>
      <c:layout>
        <c:manualLayout>
          <c:xMode val="edge"/>
          <c:yMode val="edge"/>
          <c:x val="0.39248847843989954"/>
          <c:y val="0.89653019681583601"/>
          <c:w val="0.32853522688869718"/>
          <c:h val="5.1639210880835562E-2"/>
        </c:manualLayout>
      </c:layout>
      <c:txPr>
        <a:bodyPr/>
        <a:lstStyle/>
        <a:p>
          <a:pPr>
            <a:defRPr sz="1400" b="1"/>
          </a:pPr>
          <a:endParaRPr lang="de-DE"/>
        </a:p>
      </c:txPr>
    </c:legend>
    <c:plotVisOnly val="1"/>
    <c:dispBlanksAs val="gap"/>
  </c:chart>
  <c:spPr>
    <a:ln>
      <a:noFill/>
    </a:ln>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'Frage 3 u 4 Arbeitsbereiche'!$D$5</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'Frage 3 u 4 Arbeitsbereiche'!$C$6:$C$12</c:f>
              <c:strCache>
                <c:ptCount val="7"/>
                <c:pt idx="0">
                  <c:v>SWS Präsenzlehre</c:v>
                </c:pt>
                <c:pt idx="1">
                  <c:v>Stunden Vorbereitung/ Nachbereitung für Präsenzlehre</c:v>
                </c:pt>
                <c:pt idx="2">
                  <c:v>Stunden Vorbereitung/ Nachbereitung für E-Learning</c:v>
                </c:pt>
                <c:pt idx="3">
                  <c:v>Stunden für Hausarbeiten, Projektarbeiten</c:v>
                </c:pt>
                <c:pt idx="4">
                  <c:v>Stunden für Vorbereitung/ Nachbereitung von Praktika</c:v>
                </c:pt>
                <c:pt idx="5">
                  <c:v>Stunden für Betreuung u. Beurteilung von Abschlussarbeiten</c:v>
                </c:pt>
                <c:pt idx="6">
                  <c:v>Stunden für Prüfungen mit Vorbereitung und Beurteilung</c:v>
                </c:pt>
              </c:strCache>
            </c:strRef>
          </c:cat>
          <c:val>
            <c:numRef>
              <c:f>'Frage 3 u 4 Arbeitsbereiche'!$D$6:$D$12</c:f>
              <c:numCache>
                <c:formatCode>0.0</c:formatCode>
                <c:ptCount val="7"/>
                <c:pt idx="0">
                  <c:v>16.7</c:v>
                </c:pt>
                <c:pt idx="1">
                  <c:v>9.8000000000000007</c:v>
                </c:pt>
                <c:pt idx="2">
                  <c:v>2.9</c:v>
                </c:pt>
                <c:pt idx="3">
                  <c:v>4.0999999999999996</c:v>
                </c:pt>
                <c:pt idx="4">
                  <c:v>3.3</c:v>
                </c:pt>
                <c:pt idx="5">
                  <c:v>4</c:v>
                </c:pt>
                <c:pt idx="6">
                  <c:v>3</c:v>
                </c:pt>
              </c:numCache>
            </c:numRef>
          </c:val>
        </c:ser>
        <c:ser>
          <c:idx val="1"/>
          <c:order val="1"/>
          <c:tx>
            <c:strRef>
              <c:f>'Frage 3 u 4 Arbeitsbereiche'!$E$5</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'Frage 3 u 4 Arbeitsbereiche'!$C$6:$C$12</c:f>
              <c:strCache>
                <c:ptCount val="7"/>
                <c:pt idx="0">
                  <c:v>SWS Präsenzlehre</c:v>
                </c:pt>
                <c:pt idx="1">
                  <c:v>Stunden Vorbereitung/ Nachbereitung für Präsenzlehre</c:v>
                </c:pt>
                <c:pt idx="2">
                  <c:v>Stunden Vorbereitung/ Nachbereitung für E-Learning</c:v>
                </c:pt>
                <c:pt idx="3">
                  <c:v>Stunden für Hausarbeiten, Projektarbeiten</c:v>
                </c:pt>
                <c:pt idx="4">
                  <c:v>Stunden für Vorbereitung/ Nachbereitung von Praktika</c:v>
                </c:pt>
                <c:pt idx="5">
                  <c:v>Stunden für Betreuung u. Beurteilung von Abschlussarbeiten</c:v>
                </c:pt>
                <c:pt idx="6">
                  <c:v>Stunden für Prüfungen mit Vorbereitung und Beurteilung</c:v>
                </c:pt>
              </c:strCache>
            </c:strRef>
          </c:cat>
          <c:val>
            <c:numRef>
              <c:f>'Frage 3 u 4 Arbeitsbereiche'!$E$6:$E$12</c:f>
              <c:numCache>
                <c:formatCode>0.0</c:formatCode>
                <c:ptCount val="7"/>
                <c:pt idx="0">
                  <c:v>16.845263813876187</c:v>
                </c:pt>
                <c:pt idx="1">
                  <c:v>9.7765758091993096</c:v>
                </c:pt>
                <c:pt idx="2">
                  <c:v>3.1374952919020735</c:v>
                </c:pt>
                <c:pt idx="3">
                  <c:v>4.2458500000000123</c:v>
                </c:pt>
                <c:pt idx="4">
                  <c:v>3.3248783977110117</c:v>
                </c:pt>
                <c:pt idx="5">
                  <c:v>3.96426008968609</c:v>
                </c:pt>
                <c:pt idx="6">
                  <c:v>3.0999288087327956</c:v>
                </c:pt>
              </c:numCache>
            </c:numRef>
          </c:val>
        </c:ser>
        <c:dLbls/>
        <c:shape val="box"/>
        <c:axId val="77802112"/>
        <c:axId val="77808000"/>
        <c:axId val="0"/>
      </c:bar3DChart>
      <c:catAx>
        <c:axId val="77802112"/>
        <c:scaling>
          <c:orientation val="maxMin"/>
        </c:scaling>
        <c:axPos val="l"/>
        <c:numFmt formatCode="General" sourceLinked="1"/>
        <c:tickLblPos val="nextTo"/>
        <c:txPr>
          <a:bodyPr/>
          <a:lstStyle/>
          <a:p>
            <a:pPr>
              <a:defRPr sz="1400" b="1"/>
            </a:pPr>
            <a:endParaRPr lang="de-DE"/>
          </a:p>
        </c:txPr>
        <c:crossAx val="77808000"/>
        <c:crosses val="autoZero"/>
        <c:auto val="1"/>
        <c:lblAlgn val="ctr"/>
        <c:lblOffset val="100"/>
      </c:catAx>
      <c:valAx>
        <c:axId val="77808000"/>
        <c:scaling>
          <c:orientation val="minMax"/>
        </c:scaling>
        <c:delete val="1"/>
        <c:axPos val="t"/>
        <c:majorGridlines>
          <c:spPr>
            <a:ln>
              <a:solidFill>
                <a:srgbClr val="4F81BD">
                  <a:alpha val="0"/>
                </a:srgbClr>
              </a:solidFill>
            </a:ln>
          </c:spPr>
        </c:majorGridlines>
        <c:numFmt formatCode="0.0" sourceLinked="1"/>
        <c:tickLblPos val="none"/>
        <c:crossAx val="77802112"/>
        <c:crosses val="autoZero"/>
        <c:crossBetween val="between"/>
      </c:valAx>
    </c:plotArea>
    <c:legend>
      <c:legendPos val="r"/>
      <c:layout>
        <c:manualLayout>
          <c:xMode val="edge"/>
          <c:yMode val="edge"/>
          <c:x val="0.66522529143905906"/>
          <c:y val="0.56100205997488262"/>
          <c:w val="0.2597970872627488"/>
          <c:h val="0.23024012865656349"/>
        </c:manualLayout>
      </c:layout>
      <c:txPr>
        <a:bodyPr/>
        <a:lstStyle/>
        <a:p>
          <a:pPr>
            <a:defRPr sz="1400" b="1"/>
          </a:pPr>
          <a:endParaRPr lang="de-DE"/>
        </a:p>
      </c:txPr>
    </c:legend>
    <c:plotVisOnly val="1"/>
    <c:dispBlanksAs val="gap"/>
  </c:chart>
  <c:spPr>
    <a:ln>
      <a:noFill/>
    </a:ln>
  </c:spPr>
  <c:externalData r:id="rId2"/>
</c:chartSpace>
</file>

<file path=ppt/charts/chart40.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3367785678"/>
          <c:y val="5.8886036078292424E-2"/>
          <c:w val="0.59226664628623138"/>
          <c:h val="0.89814814814814814"/>
        </c:manualLayout>
      </c:layout>
      <c:bar3DChart>
        <c:barDir val="bar"/>
        <c:grouping val="clustered"/>
        <c:ser>
          <c:idx val="0"/>
          <c:order val="0"/>
          <c:tx>
            <c:strRef>
              <c:f>'träger der HS'!$D$4</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'träger der HS'!$C$5:$C$8</c:f>
              <c:strCache>
                <c:ptCount val="4"/>
                <c:pt idx="0">
                  <c:v>staatlich (Land/Kommune)</c:v>
                </c:pt>
                <c:pt idx="1">
                  <c:v>staatlich (Bund)</c:v>
                </c:pt>
                <c:pt idx="2">
                  <c:v>kirchlich</c:v>
                </c:pt>
                <c:pt idx="3">
                  <c:v>privat</c:v>
                </c:pt>
              </c:strCache>
            </c:strRef>
          </c:cat>
          <c:val>
            <c:numRef>
              <c:f>'träger der HS'!$D$5:$D$8</c:f>
              <c:numCache>
                <c:formatCode>0.0</c:formatCode>
                <c:ptCount val="4"/>
                <c:pt idx="0">
                  <c:v>90.6</c:v>
                </c:pt>
                <c:pt idx="1">
                  <c:v>2.4</c:v>
                </c:pt>
                <c:pt idx="2">
                  <c:v>5.3</c:v>
                </c:pt>
                <c:pt idx="3">
                  <c:v>1.7</c:v>
                </c:pt>
              </c:numCache>
            </c:numRef>
          </c:val>
        </c:ser>
        <c:ser>
          <c:idx val="1"/>
          <c:order val="1"/>
          <c:tx>
            <c:strRef>
              <c:f>'träger der HS'!$E$4</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'träger der HS'!$C$5:$C$8</c:f>
              <c:strCache>
                <c:ptCount val="4"/>
                <c:pt idx="0">
                  <c:v>staatlich (Land/Kommune)</c:v>
                </c:pt>
                <c:pt idx="1">
                  <c:v>staatlich (Bund)</c:v>
                </c:pt>
                <c:pt idx="2">
                  <c:v>kirchlich</c:v>
                </c:pt>
                <c:pt idx="3">
                  <c:v>privat</c:v>
                </c:pt>
              </c:strCache>
            </c:strRef>
          </c:cat>
          <c:val>
            <c:numRef>
              <c:f>'träger der HS'!$E$5:$E$8</c:f>
              <c:numCache>
                <c:formatCode>0.0</c:formatCode>
                <c:ptCount val="4"/>
                <c:pt idx="0">
                  <c:v>93.883984867591394</c:v>
                </c:pt>
                <c:pt idx="1">
                  <c:v>3.1525851197982337</c:v>
                </c:pt>
                <c:pt idx="2">
                  <c:v>2.0807061790668349</c:v>
                </c:pt>
                <c:pt idx="3">
                  <c:v>0.88272383354350592</c:v>
                </c:pt>
              </c:numCache>
            </c:numRef>
          </c:val>
        </c:ser>
        <c:dLbls/>
        <c:shape val="box"/>
        <c:axId val="97500544"/>
        <c:axId val="97510528"/>
        <c:axId val="0"/>
      </c:bar3DChart>
      <c:catAx>
        <c:axId val="97500544"/>
        <c:scaling>
          <c:orientation val="maxMin"/>
        </c:scaling>
        <c:axPos val="l"/>
        <c:numFmt formatCode="General" sourceLinked="1"/>
        <c:tickLblPos val="nextTo"/>
        <c:txPr>
          <a:bodyPr/>
          <a:lstStyle/>
          <a:p>
            <a:pPr>
              <a:defRPr sz="1400" b="1"/>
            </a:pPr>
            <a:endParaRPr lang="de-DE"/>
          </a:p>
        </c:txPr>
        <c:crossAx val="97510528"/>
        <c:crosses val="autoZero"/>
        <c:auto val="1"/>
        <c:lblAlgn val="ctr"/>
        <c:lblOffset val="100"/>
      </c:catAx>
      <c:valAx>
        <c:axId val="97510528"/>
        <c:scaling>
          <c:orientation val="minMax"/>
        </c:scaling>
        <c:delete val="1"/>
        <c:axPos val="t"/>
        <c:majorGridlines>
          <c:spPr>
            <a:ln>
              <a:solidFill>
                <a:srgbClr val="4F81BD">
                  <a:alpha val="0"/>
                </a:srgbClr>
              </a:solidFill>
            </a:ln>
          </c:spPr>
        </c:majorGridlines>
        <c:numFmt formatCode="0.0" sourceLinked="1"/>
        <c:tickLblPos val="none"/>
        <c:crossAx val="97500544"/>
        <c:crosses val="autoZero"/>
        <c:crossBetween val="between"/>
      </c:valAx>
    </c:plotArea>
    <c:legend>
      <c:legendPos val="r"/>
      <c:layout>
        <c:manualLayout>
          <c:xMode val="edge"/>
          <c:yMode val="edge"/>
          <c:x val="0.67277411522703146"/>
          <c:y val="0.66257416770272137"/>
          <c:w val="0.22097556863207946"/>
          <c:h val="0.12866793756043654"/>
        </c:manualLayout>
      </c:layout>
      <c:txPr>
        <a:bodyPr/>
        <a:lstStyle/>
        <a:p>
          <a:pPr>
            <a:defRPr sz="1400" b="1"/>
          </a:pPr>
          <a:endParaRPr lang="de-DE"/>
        </a:p>
      </c:txPr>
    </c:legend>
    <c:plotVisOnly val="1"/>
    <c:dispBlanksAs val="gap"/>
  </c:chart>
  <c:spPr>
    <a:ln>
      <a:noFill/>
    </a:ln>
  </c:spPr>
  <c:externalData r:id="rId2"/>
</c:chartSpace>
</file>

<file path=ppt/charts/chart41.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'träger der HS'!$D$22</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'träger der HS'!$C$23:$C$27</c:f>
              <c:strCache>
                <c:ptCount val="5"/>
                <c:pt idx="0">
                  <c:v>Wirtschaftswissenschaften</c:v>
                </c:pt>
                <c:pt idx="1">
                  <c:v>Ingenieurwissenschaften</c:v>
                </c:pt>
                <c:pt idx="2">
                  <c:v>Naturwissenschaften</c:v>
                </c:pt>
                <c:pt idx="3">
                  <c:v>Sozialwissenschaften</c:v>
                </c:pt>
                <c:pt idx="4">
                  <c:v>Sonstige</c:v>
                </c:pt>
              </c:strCache>
            </c:strRef>
          </c:cat>
          <c:val>
            <c:numRef>
              <c:f>'träger der HS'!$D$23:$D$27</c:f>
              <c:numCache>
                <c:formatCode>0.0</c:formatCode>
                <c:ptCount val="5"/>
                <c:pt idx="0">
                  <c:v>19</c:v>
                </c:pt>
                <c:pt idx="1">
                  <c:v>45.7</c:v>
                </c:pt>
                <c:pt idx="2">
                  <c:v>13.8</c:v>
                </c:pt>
                <c:pt idx="3">
                  <c:v>12.9</c:v>
                </c:pt>
                <c:pt idx="4">
                  <c:v>8.5</c:v>
                </c:pt>
              </c:numCache>
            </c:numRef>
          </c:val>
        </c:ser>
        <c:ser>
          <c:idx val="1"/>
          <c:order val="1"/>
          <c:tx>
            <c:strRef>
              <c:f>'träger der HS'!$E$22</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'träger der HS'!$C$23:$C$27</c:f>
              <c:strCache>
                <c:ptCount val="5"/>
                <c:pt idx="0">
                  <c:v>Wirtschaftswissenschaften</c:v>
                </c:pt>
                <c:pt idx="1">
                  <c:v>Ingenieurwissenschaften</c:v>
                </c:pt>
                <c:pt idx="2">
                  <c:v>Naturwissenschaften</c:v>
                </c:pt>
                <c:pt idx="3">
                  <c:v>Sozialwissenschaften</c:v>
                </c:pt>
                <c:pt idx="4">
                  <c:v>Sonstige</c:v>
                </c:pt>
              </c:strCache>
            </c:strRef>
          </c:cat>
          <c:val>
            <c:numRef>
              <c:f>'träger der HS'!$E$23:$E$27</c:f>
              <c:numCache>
                <c:formatCode>0.0</c:formatCode>
                <c:ptCount val="5"/>
                <c:pt idx="0">
                  <c:v>20.887071406102553</c:v>
                </c:pt>
                <c:pt idx="1">
                  <c:v>48.883296634161681</c:v>
                </c:pt>
                <c:pt idx="2">
                  <c:v>11.450141553947784</c:v>
                </c:pt>
                <c:pt idx="3">
                  <c:v>9.6256684491978586</c:v>
                </c:pt>
                <c:pt idx="4">
                  <c:v>9.1538219565901215</c:v>
                </c:pt>
              </c:numCache>
            </c:numRef>
          </c:val>
        </c:ser>
        <c:dLbls/>
        <c:shape val="box"/>
        <c:axId val="97430144"/>
        <c:axId val="97624448"/>
        <c:axId val="0"/>
      </c:bar3DChart>
      <c:catAx>
        <c:axId val="97430144"/>
        <c:scaling>
          <c:orientation val="maxMin"/>
        </c:scaling>
        <c:axPos val="l"/>
        <c:numFmt formatCode="General" sourceLinked="1"/>
        <c:tickLblPos val="nextTo"/>
        <c:txPr>
          <a:bodyPr/>
          <a:lstStyle/>
          <a:p>
            <a:pPr>
              <a:defRPr sz="1400" b="1"/>
            </a:pPr>
            <a:endParaRPr lang="de-DE"/>
          </a:p>
        </c:txPr>
        <c:crossAx val="97624448"/>
        <c:crosses val="autoZero"/>
        <c:auto val="1"/>
        <c:lblAlgn val="ctr"/>
        <c:lblOffset val="100"/>
      </c:catAx>
      <c:valAx>
        <c:axId val="97624448"/>
        <c:scaling>
          <c:orientation val="minMax"/>
        </c:scaling>
        <c:delete val="1"/>
        <c:axPos val="t"/>
        <c:majorGridlines>
          <c:spPr>
            <a:ln>
              <a:solidFill>
                <a:srgbClr val="4F81BD">
                  <a:alpha val="0"/>
                </a:srgbClr>
              </a:solidFill>
            </a:ln>
          </c:spPr>
        </c:majorGridlines>
        <c:numFmt formatCode="0.0" sourceLinked="1"/>
        <c:tickLblPos val="none"/>
        <c:crossAx val="97430144"/>
        <c:crosses val="autoZero"/>
        <c:crossBetween val="between"/>
      </c:valAx>
    </c:plotArea>
    <c:legend>
      <c:legendPos val="r"/>
      <c:layout>
        <c:manualLayout>
          <c:xMode val="edge"/>
          <c:yMode val="edge"/>
          <c:x val="0.65112849265934802"/>
          <c:y val="0.66257416770272137"/>
          <c:w val="0.24262118397990948"/>
          <c:h val="0.12866793756043654"/>
        </c:manualLayout>
      </c:layout>
      <c:txPr>
        <a:bodyPr/>
        <a:lstStyle/>
        <a:p>
          <a:pPr>
            <a:defRPr sz="1400" b="1"/>
          </a:pPr>
          <a:endParaRPr lang="de-DE"/>
        </a:p>
      </c:txPr>
    </c:legend>
    <c:plotVisOnly val="1"/>
    <c:dispBlanksAs val="gap"/>
  </c:chart>
  <c:spPr>
    <a:ln>
      <a:noFill/>
    </a:ln>
  </c:spPr>
  <c:externalData r:id="rId2"/>
</c:chartSpace>
</file>

<file path=ppt/charts/chart42.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Besoldung!$E$5</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Besoldung!$D$6:$D$8</c:f>
              <c:strCache>
                <c:ptCount val="3"/>
                <c:pt idx="0">
                  <c:v>Beamter</c:v>
                </c:pt>
                <c:pt idx="1">
                  <c:v>Angestellter/ unbefristet</c:v>
                </c:pt>
                <c:pt idx="2">
                  <c:v>Angestellter/ befristet</c:v>
                </c:pt>
              </c:strCache>
            </c:strRef>
          </c:cat>
          <c:val>
            <c:numRef>
              <c:f>Besoldung!$E$6:$E$8</c:f>
              <c:numCache>
                <c:formatCode>0.0</c:formatCode>
                <c:ptCount val="3"/>
                <c:pt idx="0">
                  <c:v>87.7</c:v>
                </c:pt>
                <c:pt idx="1">
                  <c:v>10.3</c:v>
                </c:pt>
                <c:pt idx="2">
                  <c:v>2.1</c:v>
                </c:pt>
              </c:numCache>
            </c:numRef>
          </c:val>
        </c:ser>
        <c:ser>
          <c:idx val="1"/>
          <c:order val="1"/>
          <c:tx>
            <c:strRef>
              <c:f>Besoldung!$F$5</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Besoldung!$D$6:$D$8</c:f>
              <c:strCache>
                <c:ptCount val="3"/>
                <c:pt idx="0">
                  <c:v>Beamter</c:v>
                </c:pt>
                <c:pt idx="1">
                  <c:v>Angestellter/ unbefristet</c:v>
                </c:pt>
                <c:pt idx="2">
                  <c:v>Angestellter/ befristet</c:v>
                </c:pt>
              </c:strCache>
            </c:strRef>
          </c:cat>
          <c:val>
            <c:numRef>
              <c:f>Besoldung!$F$6:$F$8</c:f>
              <c:numCache>
                <c:formatCode>0.0</c:formatCode>
                <c:ptCount val="3"/>
                <c:pt idx="0">
                  <c:v>91.687817258883229</c:v>
                </c:pt>
                <c:pt idx="1">
                  <c:v>6.2817258883248739</c:v>
                </c:pt>
                <c:pt idx="2">
                  <c:v>2.030456852791878</c:v>
                </c:pt>
              </c:numCache>
            </c:numRef>
          </c:val>
        </c:ser>
        <c:dLbls/>
        <c:shape val="box"/>
        <c:axId val="97712000"/>
        <c:axId val="97713536"/>
        <c:axId val="0"/>
      </c:bar3DChart>
      <c:catAx>
        <c:axId val="97712000"/>
        <c:scaling>
          <c:orientation val="maxMin"/>
        </c:scaling>
        <c:axPos val="l"/>
        <c:numFmt formatCode="General" sourceLinked="1"/>
        <c:tickLblPos val="nextTo"/>
        <c:txPr>
          <a:bodyPr/>
          <a:lstStyle/>
          <a:p>
            <a:pPr>
              <a:defRPr sz="1400" b="1"/>
            </a:pPr>
            <a:endParaRPr lang="de-DE"/>
          </a:p>
        </c:txPr>
        <c:crossAx val="97713536"/>
        <c:crosses val="autoZero"/>
        <c:auto val="1"/>
        <c:lblAlgn val="ctr"/>
        <c:lblOffset val="100"/>
      </c:catAx>
      <c:valAx>
        <c:axId val="97713536"/>
        <c:scaling>
          <c:orientation val="minMax"/>
        </c:scaling>
        <c:delete val="1"/>
        <c:axPos val="t"/>
        <c:majorGridlines>
          <c:spPr>
            <a:ln>
              <a:solidFill>
                <a:srgbClr val="4F81BD">
                  <a:alpha val="0"/>
                </a:srgbClr>
              </a:solidFill>
            </a:ln>
          </c:spPr>
        </c:majorGridlines>
        <c:numFmt formatCode="0.0" sourceLinked="1"/>
        <c:tickLblPos val="none"/>
        <c:crossAx val="97712000"/>
        <c:crosses val="autoZero"/>
        <c:crossBetween val="between"/>
      </c:valAx>
    </c:plotArea>
    <c:legend>
      <c:legendPos val="r"/>
      <c:layout>
        <c:manualLayout>
          <c:xMode val="edge"/>
          <c:yMode val="edge"/>
          <c:x val="0.6385893906988791"/>
          <c:y val="0.56052657955045737"/>
          <c:w val="0.25516030958980318"/>
          <c:h val="0.23071571665339438"/>
        </c:manualLayout>
      </c:layout>
      <c:txPr>
        <a:bodyPr/>
        <a:lstStyle/>
        <a:p>
          <a:pPr>
            <a:defRPr sz="1400" b="1"/>
          </a:pPr>
          <a:endParaRPr lang="de-DE"/>
        </a:p>
      </c:txPr>
    </c:legend>
    <c:plotVisOnly val="1"/>
    <c:dispBlanksAs val="gap"/>
  </c:chart>
  <c:spPr>
    <a:ln>
      <a:noFill/>
    </a:ln>
  </c:spPr>
  <c:externalData r:id="rId2"/>
</c:chartSpace>
</file>

<file path=ppt/charts/chart43.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Besoldung!$D$23</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Besoldung!$C$24:$C$28</c:f>
              <c:strCache>
                <c:ptCount val="5"/>
                <c:pt idx="0">
                  <c:v>C2</c:v>
                </c:pt>
                <c:pt idx="1">
                  <c:v>C3</c:v>
                </c:pt>
                <c:pt idx="2">
                  <c:v>W2</c:v>
                </c:pt>
                <c:pt idx="3">
                  <c:v>W3</c:v>
                </c:pt>
                <c:pt idx="4">
                  <c:v>andere</c:v>
                </c:pt>
              </c:strCache>
            </c:strRef>
          </c:cat>
          <c:val>
            <c:numRef>
              <c:f>Besoldung!$D$24:$D$28</c:f>
              <c:numCache>
                <c:formatCode>0.0</c:formatCode>
                <c:ptCount val="5"/>
                <c:pt idx="0">
                  <c:v>17.2</c:v>
                </c:pt>
                <c:pt idx="1">
                  <c:v>33.700000000000003</c:v>
                </c:pt>
                <c:pt idx="2">
                  <c:v>47.8</c:v>
                </c:pt>
                <c:pt idx="3">
                  <c:v>0.5</c:v>
                </c:pt>
                <c:pt idx="4">
                  <c:v>0.9</c:v>
                </c:pt>
              </c:numCache>
            </c:numRef>
          </c:val>
        </c:ser>
        <c:ser>
          <c:idx val="1"/>
          <c:order val="1"/>
          <c:tx>
            <c:strRef>
              <c:f>Besoldung!$E$23</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Besoldung!$C$24:$C$28</c:f>
              <c:strCache>
                <c:ptCount val="5"/>
                <c:pt idx="0">
                  <c:v>C2</c:v>
                </c:pt>
                <c:pt idx="1">
                  <c:v>C3</c:v>
                </c:pt>
                <c:pt idx="2">
                  <c:v>W2</c:v>
                </c:pt>
                <c:pt idx="3">
                  <c:v>W3</c:v>
                </c:pt>
                <c:pt idx="4">
                  <c:v>andere</c:v>
                </c:pt>
              </c:strCache>
            </c:strRef>
          </c:cat>
          <c:val>
            <c:numRef>
              <c:f>Besoldung!$E$24:$E$28</c:f>
              <c:numCache>
                <c:formatCode>0.0</c:formatCode>
                <c:ptCount val="5"/>
                <c:pt idx="0">
                  <c:v>12.148685403445148</c:v>
                </c:pt>
                <c:pt idx="1">
                  <c:v>22.212148685403442</c:v>
                </c:pt>
                <c:pt idx="2">
                  <c:v>58.537322453913553</c:v>
                </c:pt>
                <c:pt idx="3">
                  <c:v>1.9038984587488668</c:v>
                </c:pt>
                <c:pt idx="4">
                  <c:v>0.90661831368993662</c:v>
                </c:pt>
              </c:numCache>
            </c:numRef>
          </c:val>
        </c:ser>
        <c:dLbls/>
        <c:shape val="box"/>
        <c:axId val="97782784"/>
        <c:axId val="97821440"/>
        <c:axId val="0"/>
      </c:bar3DChart>
      <c:catAx>
        <c:axId val="97782784"/>
        <c:scaling>
          <c:orientation val="maxMin"/>
        </c:scaling>
        <c:axPos val="l"/>
        <c:numFmt formatCode="General" sourceLinked="1"/>
        <c:tickLblPos val="nextTo"/>
        <c:txPr>
          <a:bodyPr/>
          <a:lstStyle/>
          <a:p>
            <a:pPr>
              <a:defRPr sz="1400" b="1"/>
            </a:pPr>
            <a:endParaRPr lang="de-DE"/>
          </a:p>
        </c:txPr>
        <c:crossAx val="97821440"/>
        <c:crosses val="autoZero"/>
        <c:auto val="1"/>
        <c:lblAlgn val="ctr"/>
        <c:lblOffset val="100"/>
      </c:catAx>
      <c:valAx>
        <c:axId val="97821440"/>
        <c:scaling>
          <c:orientation val="minMax"/>
        </c:scaling>
        <c:delete val="1"/>
        <c:axPos val="t"/>
        <c:majorGridlines>
          <c:spPr>
            <a:ln>
              <a:solidFill>
                <a:srgbClr val="4F81BD">
                  <a:alpha val="0"/>
                </a:srgbClr>
              </a:solidFill>
            </a:ln>
          </c:spPr>
        </c:majorGridlines>
        <c:numFmt formatCode="0.0" sourceLinked="1"/>
        <c:tickLblPos val="none"/>
        <c:crossAx val="97782784"/>
        <c:crosses val="autoZero"/>
        <c:crossBetween val="between"/>
      </c:valAx>
    </c:plotArea>
    <c:legend>
      <c:legendPos val="r"/>
      <c:layout>
        <c:manualLayout>
          <c:xMode val="edge"/>
          <c:yMode val="edge"/>
          <c:x val="0.6629551113803086"/>
          <c:y val="0.66257416770272137"/>
          <c:w val="0.23079458016465892"/>
          <c:h val="0.16989170830808403"/>
        </c:manualLayout>
      </c:layout>
      <c:txPr>
        <a:bodyPr/>
        <a:lstStyle/>
        <a:p>
          <a:pPr>
            <a:defRPr sz="1400" b="1"/>
          </a:pPr>
          <a:endParaRPr lang="de-DE"/>
        </a:p>
      </c:txPr>
    </c:legend>
    <c:plotVisOnly val="1"/>
    <c:dispBlanksAs val="gap"/>
  </c:chart>
  <c:spPr>
    <a:ln>
      <a:noFill/>
    </a:ln>
  </c:spPr>
  <c:externalData r:id="rId2"/>
</c:chartSpace>
</file>

<file path=ppt/charts/chart44.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19518591913204614"/>
          <c:y val="5.0925925925925923E-2"/>
          <c:w val="0.58187316229123909"/>
          <c:h val="0.89814814814814814"/>
        </c:manualLayout>
      </c:layout>
      <c:bar3DChart>
        <c:barDir val="bar"/>
        <c:grouping val="percentStacked"/>
        <c:ser>
          <c:idx val="0"/>
          <c:order val="0"/>
          <c:tx>
            <c:strRef>
              <c:f>Besoldung!$D$41</c:f>
              <c:strCache>
                <c:ptCount val="1"/>
                <c:pt idx="0">
                  <c:v>war von Anfang an in W</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Besoldung!$E$40:$F$40</c:f>
              <c:strCache>
                <c:ptCount val="2"/>
                <c:pt idx="0">
                  <c:v>Nordrhein-Westfalen</c:v>
                </c:pt>
                <c:pt idx="1">
                  <c:v>Deutschland</c:v>
                </c:pt>
              </c:strCache>
            </c:strRef>
          </c:cat>
          <c:val>
            <c:numRef>
              <c:f>Besoldung!$E$41:$F$41</c:f>
              <c:numCache>
                <c:formatCode>0.0</c:formatCode>
                <c:ptCount val="2"/>
                <c:pt idx="0">
                  <c:v>92.2</c:v>
                </c:pt>
                <c:pt idx="1">
                  <c:v>71.833084947839041</c:v>
                </c:pt>
              </c:numCache>
            </c:numRef>
          </c:val>
        </c:ser>
        <c:ser>
          <c:idx val="1"/>
          <c:order val="1"/>
          <c:tx>
            <c:strRef>
              <c:f>Besoldung!$D$42</c:f>
              <c:strCache>
                <c:ptCount val="1"/>
                <c:pt idx="0">
                  <c:v>bin von C (oder andere) nach W gewechselt</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Besoldung!$E$40:$F$40</c:f>
              <c:strCache>
                <c:ptCount val="2"/>
                <c:pt idx="0">
                  <c:v>Nordrhein-Westfalen</c:v>
                </c:pt>
                <c:pt idx="1">
                  <c:v>Deutschland</c:v>
                </c:pt>
              </c:strCache>
            </c:strRef>
          </c:cat>
          <c:val>
            <c:numRef>
              <c:f>Besoldung!$E$42:$F$42</c:f>
              <c:numCache>
                <c:formatCode>0.0</c:formatCode>
                <c:ptCount val="2"/>
                <c:pt idx="0">
                  <c:v>7.8</c:v>
                </c:pt>
                <c:pt idx="1">
                  <c:v>28.166915052160952</c:v>
                </c:pt>
              </c:numCache>
            </c:numRef>
          </c:val>
        </c:ser>
        <c:dLbls/>
        <c:shape val="box"/>
        <c:axId val="97768960"/>
        <c:axId val="97770496"/>
        <c:axId val="0"/>
      </c:bar3DChart>
      <c:catAx>
        <c:axId val="97768960"/>
        <c:scaling>
          <c:orientation val="maxMin"/>
        </c:scaling>
        <c:axPos val="l"/>
        <c:numFmt formatCode="General" sourceLinked="1"/>
        <c:tickLblPos val="nextTo"/>
        <c:txPr>
          <a:bodyPr/>
          <a:lstStyle/>
          <a:p>
            <a:pPr>
              <a:defRPr sz="1400" b="1"/>
            </a:pPr>
            <a:endParaRPr lang="de-DE"/>
          </a:p>
        </c:txPr>
        <c:crossAx val="97770496"/>
        <c:crosses val="autoZero"/>
        <c:auto val="1"/>
        <c:lblAlgn val="ctr"/>
        <c:lblOffset val="100"/>
      </c:catAx>
      <c:valAx>
        <c:axId val="97770496"/>
        <c:scaling>
          <c:orientation val="minMax"/>
        </c:scaling>
        <c:delete val="1"/>
        <c:axPos val="t"/>
        <c:majorGridlines>
          <c:spPr>
            <a:ln>
              <a:solidFill>
                <a:srgbClr val="4F81BD">
                  <a:alpha val="0"/>
                </a:srgbClr>
              </a:solidFill>
            </a:ln>
          </c:spPr>
        </c:majorGridlines>
        <c:numFmt formatCode="0%" sourceLinked="1"/>
        <c:tickLblPos val="none"/>
        <c:crossAx val="97768960"/>
        <c:crosses val="autoZero"/>
        <c:crossBetween val="between"/>
      </c:valAx>
    </c:plotArea>
    <c:legend>
      <c:legendPos val="r"/>
      <c:layout>
        <c:manualLayout>
          <c:xMode val="edge"/>
          <c:yMode val="edge"/>
          <c:x val="0.81690592684823082"/>
          <c:y val="0.28231383851128783"/>
          <c:w val="0.17929361836451957"/>
          <c:h val="0.27399040948127901"/>
        </c:manualLayout>
      </c:layout>
      <c:txPr>
        <a:bodyPr/>
        <a:lstStyle/>
        <a:p>
          <a:pPr>
            <a:defRPr sz="1400" b="1"/>
          </a:pPr>
          <a:endParaRPr lang="de-DE"/>
        </a:p>
      </c:txPr>
    </c:legend>
    <c:plotVisOnly val="1"/>
    <c:dispBlanksAs val="gap"/>
  </c:chart>
  <c:spPr>
    <a:ln>
      <a:noFill/>
    </a:ln>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'Frage 3 u 4 Arbeitsbereiche'!$D$20</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'Frage 3 u 4 Arbeitsbereiche'!$C$21:$C$26</c:f>
              <c:strCache>
                <c:ptCount val="6"/>
                <c:pt idx="0">
                  <c:v>Stunden Vorbereitung/Nachbereitung für Präsenzlehre</c:v>
                </c:pt>
                <c:pt idx="1">
                  <c:v>Stunden Vorbereitung/Nachbereitung für E-Learning</c:v>
                </c:pt>
                <c:pt idx="2">
                  <c:v>Stunden für Hausarbeiten, Projektarbeiten</c:v>
                </c:pt>
                <c:pt idx="3">
                  <c:v>Stunden für Vorbereitung/Nachbereitung von Praktika</c:v>
                </c:pt>
                <c:pt idx="4">
                  <c:v>Stunden für Betreuung u. Beurteilung von Abschlussarbeiten</c:v>
                </c:pt>
                <c:pt idx="5">
                  <c:v>Stunden für Prüfungen mit Vorbereitung und Beurteilung</c:v>
                </c:pt>
              </c:strCache>
            </c:strRef>
          </c:cat>
          <c:val>
            <c:numRef>
              <c:f>'Frage 3 u 4 Arbeitsbereiche'!$D$21:$D$26</c:f>
              <c:numCache>
                <c:formatCode>0.0</c:formatCode>
                <c:ptCount val="6"/>
                <c:pt idx="0">
                  <c:v>8.7000000000000011</c:v>
                </c:pt>
                <c:pt idx="1">
                  <c:v>3.7</c:v>
                </c:pt>
                <c:pt idx="2">
                  <c:v>4.7</c:v>
                </c:pt>
                <c:pt idx="3">
                  <c:v>3.6</c:v>
                </c:pt>
                <c:pt idx="4">
                  <c:v>5.0999999999999996</c:v>
                </c:pt>
                <c:pt idx="5">
                  <c:v>6.5</c:v>
                </c:pt>
              </c:numCache>
            </c:numRef>
          </c:val>
        </c:ser>
        <c:ser>
          <c:idx val="1"/>
          <c:order val="1"/>
          <c:tx>
            <c:strRef>
              <c:f>'Frage 3 u 4 Arbeitsbereiche'!$E$20</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'Frage 3 u 4 Arbeitsbereiche'!$C$21:$C$26</c:f>
              <c:strCache>
                <c:ptCount val="6"/>
                <c:pt idx="0">
                  <c:v>Stunden Vorbereitung/Nachbereitung für Präsenzlehre</c:v>
                </c:pt>
                <c:pt idx="1">
                  <c:v>Stunden Vorbereitung/Nachbereitung für E-Learning</c:v>
                </c:pt>
                <c:pt idx="2">
                  <c:v>Stunden für Hausarbeiten, Projektarbeiten</c:v>
                </c:pt>
                <c:pt idx="3">
                  <c:v>Stunden für Vorbereitung/Nachbereitung von Praktika</c:v>
                </c:pt>
                <c:pt idx="4">
                  <c:v>Stunden für Betreuung u. Beurteilung von Abschlussarbeiten</c:v>
                </c:pt>
                <c:pt idx="5">
                  <c:v>Stunden für Prüfungen mit Vorbereitung und Beurteilung</c:v>
                </c:pt>
              </c:strCache>
            </c:strRef>
          </c:cat>
          <c:val>
            <c:numRef>
              <c:f>'Frage 3 u 4 Arbeitsbereiche'!$E$21:$E$26</c:f>
              <c:numCache>
                <c:formatCode>0.0</c:formatCode>
                <c:ptCount val="6"/>
                <c:pt idx="0">
                  <c:v>8.9707385044124557</c:v>
                </c:pt>
                <c:pt idx="1">
                  <c:v>3.7125140291806926</c:v>
                </c:pt>
                <c:pt idx="2">
                  <c:v>4.7760286783042414</c:v>
                </c:pt>
                <c:pt idx="3">
                  <c:v>3.5080374753451711</c:v>
                </c:pt>
                <c:pt idx="4">
                  <c:v>5.1359773371104795</c:v>
                </c:pt>
                <c:pt idx="5">
                  <c:v>6.3772020725388652</c:v>
                </c:pt>
              </c:numCache>
            </c:numRef>
          </c:val>
        </c:ser>
        <c:dLbls/>
        <c:shape val="box"/>
        <c:axId val="78292864"/>
        <c:axId val="78294400"/>
        <c:axId val="0"/>
      </c:bar3DChart>
      <c:catAx>
        <c:axId val="78292864"/>
        <c:scaling>
          <c:orientation val="maxMin"/>
        </c:scaling>
        <c:axPos val="l"/>
        <c:numFmt formatCode="General" sourceLinked="1"/>
        <c:tickLblPos val="nextTo"/>
        <c:txPr>
          <a:bodyPr/>
          <a:lstStyle/>
          <a:p>
            <a:pPr>
              <a:defRPr sz="1400" b="1"/>
            </a:pPr>
            <a:endParaRPr lang="de-DE"/>
          </a:p>
        </c:txPr>
        <c:crossAx val="78294400"/>
        <c:crosses val="autoZero"/>
        <c:auto val="1"/>
        <c:lblAlgn val="ctr"/>
        <c:lblOffset val="100"/>
      </c:catAx>
      <c:valAx>
        <c:axId val="78294400"/>
        <c:scaling>
          <c:orientation val="minMax"/>
        </c:scaling>
        <c:delete val="1"/>
        <c:axPos val="t"/>
        <c:majorGridlines>
          <c:spPr>
            <a:ln>
              <a:solidFill>
                <a:srgbClr val="4F81BD">
                  <a:alpha val="0"/>
                </a:srgbClr>
              </a:solidFill>
            </a:ln>
          </c:spPr>
        </c:majorGridlines>
        <c:numFmt formatCode="0.0" sourceLinked="1"/>
        <c:tickLblPos val="none"/>
        <c:crossAx val="78292864"/>
        <c:crosses val="autoZero"/>
        <c:crossBetween val="between"/>
      </c:valAx>
    </c:plotArea>
    <c:legend>
      <c:legendPos val="r"/>
      <c:layout>
        <c:manualLayout>
          <c:xMode val="edge"/>
          <c:yMode val="edge"/>
          <c:x val="0.70465755360388604"/>
          <c:y val="0.46718595684558084"/>
          <c:w val="0.24912329105194631"/>
          <c:h val="0.17532771562456154"/>
        </c:manualLayout>
      </c:layout>
      <c:txPr>
        <a:bodyPr/>
        <a:lstStyle/>
        <a:p>
          <a:pPr>
            <a:defRPr sz="1400" b="1"/>
          </a:pPr>
          <a:endParaRPr lang="de-DE"/>
        </a:p>
      </c:txPr>
    </c:legend>
    <c:plotVisOnly val="1"/>
    <c:dispBlanksAs val="gap"/>
  </c:chart>
  <c:spPr>
    <a:ln>
      <a:noFill/>
    </a:ln>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'Frage5 Anzahl Prüflinge'!$D$4</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'Frage5 Anzahl Prüflinge'!$C$5:$C$7</c:f>
              <c:strCache>
                <c:ptCount val="3"/>
                <c:pt idx="0">
                  <c:v>Kandidaten bei schriftlichen Prüfungen</c:v>
                </c:pt>
                <c:pt idx="1">
                  <c:v>Kandidaten bei mündlichen Prüfungen</c:v>
                </c:pt>
                <c:pt idx="2">
                  <c:v>durchschnittl. Sudierende pro Vorlesung</c:v>
                </c:pt>
              </c:strCache>
            </c:strRef>
          </c:cat>
          <c:val>
            <c:numRef>
              <c:f>'Frage5 Anzahl Prüflinge'!$D$5:$D$7</c:f>
              <c:numCache>
                <c:formatCode>0</c:formatCode>
                <c:ptCount val="3"/>
                <c:pt idx="0">
                  <c:v>209</c:v>
                </c:pt>
                <c:pt idx="1">
                  <c:v>38</c:v>
                </c:pt>
                <c:pt idx="2">
                  <c:v>48</c:v>
                </c:pt>
              </c:numCache>
            </c:numRef>
          </c:val>
        </c:ser>
        <c:ser>
          <c:idx val="1"/>
          <c:order val="1"/>
          <c:tx>
            <c:strRef>
              <c:f>'Frage5 Anzahl Prüflinge'!$E$4</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dLbl>
              <c:idx val="2"/>
              <c:layout>
                <c:manualLayout>
                  <c:x val="1.4176018022270608E-2"/>
                  <c:y val="0"/>
                </c:manualLayout>
              </c:layout>
              <c:showVal val="1"/>
            </c:dLbl>
            <c:txPr>
              <a:bodyPr/>
              <a:lstStyle/>
              <a:p>
                <a:pPr>
                  <a:defRPr sz="1400"/>
                </a:pPr>
                <a:endParaRPr lang="de-DE"/>
              </a:p>
            </c:txPr>
            <c:showVal val="1"/>
          </c:dLbls>
          <c:cat>
            <c:strRef>
              <c:f>'Frage5 Anzahl Prüflinge'!$C$5:$C$7</c:f>
              <c:strCache>
                <c:ptCount val="3"/>
                <c:pt idx="0">
                  <c:v>Kandidaten bei schriftlichen Prüfungen</c:v>
                </c:pt>
                <c:pt idx="1">
                  <c:v>Kandidaten bei mündlichen Prüfungen</c:v>
                </c:pt>
                <c:pt idx="2">
                  <c:v>durchschnittl. Sudierende pro Vorlesung</c:v>
                </c:pt>
              </c:strCache>
            </c:strRef>
          </c:cat>
          <c:val>
            <c:numRef>
              <c:f>'Frage5 Anzahl Prüflinge'!$E$5:$E$7</c:f>
              <c:numCache>
                <c:formatCode>0</c:formatCode>
                <c:ptCount val="3"/>
                <c:pt idx="0">
                  <c:v>222.95831997435127</c:v>
                </c:pt>
                <c:pt idx="1">
                  <c:v>33.908518518518548</c:v>
                </c:pt>
                <c:pt idx="2" formatCode="General">
                  <c:v>39</c:v>
                </c:pt>
              </c:numCache>
            </c:numRef>
          </c:val>
        </c:ser>
        <c:dLbls/>
        <c:shape val="box"/>
        <c:axId val="78365824"/>
        <c:axId val="78367360"/>
        <c:axId val="0"/>
      </c:bar3DChart>
      <c:catAx>
        <c:axId val="78365824"/>
        <c:scaling>
          <c:orientation val="maxMin"/>
        </c:scaling>
        <c:axPos val="l"/>
        <c:numFmt formatCode="General" sourceLinked="1"/>
        <c:tickLblPos val="nextTo"/>
        <c:txPr>
          <a:bodyPr/>
          <a:lstStyle/>
          <a:p>
            <a:pPr>
              <a:defRPr sz="1400" b="1"/>
            </a:pPr>
            <a:endParaRPr lang="de-DE"/>
          </a:p>
        </c:txPr>
        <c:crossAx val="78367360"/>
        <c:crosses val="autoZero"/>
        <c:auto val="1"/>
        <c:lblAlgn val="ctr"/>
        <c:lblOffset val="100"/>
      </c:catAx>
      <c:valAx>
        <c:axId val="78367360"/>
        <c:scaling>
          <c:orientation val="minMax"/>
        </c:scaling>
        <c:delete val="1"/>
        <c:axPos val="t"/>
        <c:majorGridlines>
          <c:spPr>
            <a:ln>
              <a:solidFill>
                <a:srgbClr val="4F81BD">
                  <a:alpha val="0"/>
                </a:srgbClr>
              </a:solidFill>
            </a:ln>
          </c:spPr>
        </c:majorGridlines>
        <c:numFmt formatCode="0" sourceLinked="1"/>
        <c:tickLblPos val="none"/>
        <c:crossAx val="78365824"/>
        <c:crosses val="autoZero"/>
        <c:crossBetween val="between"/>
      </c:valAx>
    </c:plotArea>
    <c:legend>
      <c:legendPos val="r"/>
      <c:layout>
        <c:manualLayout>
          <c:xMode val="edge"/>
          <c:yMode val="edge"/>
          <c:x val="0.74415169856846819"/>
          <c:y val="0.66257416770272137"/>
          <c:w val="0.14959795356458944"/>
          <c:h val="0.12866793756043654"/>
        </c:manualLayout>
      </c:layout>
      <c:txPr>
        <a:bodyPr/>
        <a:lstStyle/>
        <a:p>
          <a:pPr>
            <a:defRPr sz="1400" b="1"/>
          </a:pPr>
          <a:endParaRPr lang="de-DE"/>
        </a:p>
      </c:txPr>
    </c:legend>
    <c:plotVisOnly val="1"/>
    <c:dispBlanksAs val="gap"/>
  </c:chart>
  <c:spPr>
    <a:ln>
      <a:noFill/>
    </a:ln>
  </c:sp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'Frage6 Stunden für Bereiche'!$C$3</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'Frage6 Stunden für Bereiche'!$B$5:$B$8</c:f>
              <c:strCache>
                <c:ptCount val="4"/>
                <c:pt idx="0">
                  <c:v>Stunden für die akademische Selbstverwaltung</c:v>
                </c:pt>
                <c:pt idx="1">
                  <c:v>Stunden für die eigene Weiterbildung und Informationsbeschaffung</c:v>
                </c:pt>
                <c:pt idx="2">
                  <c:v>Stunden für allgemeine Verwaltung</c:v>
                </c:pt>
                <c:pt idx="3">
                  <c:v>Stunden für die Mitwirkung an der Studienreform (Einführung neuer Studiengänge, Akkreditierung)</c:v>
                </c:pt>
              </c:strCache>
            </c:strRef>
          </c:cat>
          <c:val>
            <c:numRef>
              <c:f>'Frage6 Stunden für Bereiche'!$C$5:$C$8</c:f>
              <c:numCache>
                <c:formatCode>0.0</c:formatCode>
                <c:ptCount val="4"/>
                <c:pt idx="0">
                  <c:v>4.7</c:v>
                </c:pt>
                <c:pt idx="1">
                  <c:v>4</c:v>
                </c:pt>
                <c:pt idx="2">
                  <c:v>4.3</c:v>
                </c:pt>
                <c:pt idx="3">
                  <c:v>3.1</c:v>
                </c:pt>
              </c:numCache>
            </c:numRef>
          </c:val>
        </c:ser>
        <c:ser>
          <c:idx val="1"/>
          <c:order val="1"/>
          <c:tx>
            <c:strRef>
              <c:f>'Frage6 Stunden für Bereiche'!$D$3</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'Frage6 Stunden für Bereiche'!$B$5:$B$8</c:f>
              <c:strCache>
                <c:ptCount val="4"/>
                <c:pt idx="0">
                  <c:v>Stunden für die akademische Selbstverwaltung</c:v>
                </c:pt>
                <c:pt idx="1">
                  <c:v>Stunden für die eigene Weiterbildung und Informationsbeschaffung</c:v>
                </c:pt>
                <c:pt idx="2">
                  <c:v>Stunden für allgemeine Verwaltung</c:v>
                </c:pt>
                <c:pt idx="3">
                  <c:v>Stunden für die Mitwirkung an der Studienreform (Einführung neuer Studiengänge, Akkreditierung)</c:v>
                </c:pt>
              </c:strCache>
            </c:strRef>
          </c:cat>
          <c:val>
            <c:numRef>
              <c:f>'Frage6 Stunden für Bereiche'!$D$5:$D$8</c:f>
              <c:numCache>
                <c:formatCode>0.0</c:formatCode>
                <c:ptCount val="4"/>
                <c:pt idx="0">
                  <c:v>4.5709999999999997</c:v>
                </c:pt>
                <c:pt idx="1">
                  <c:v>4.161999999999999</c:v>
                </c:pt>
                <c:pt idx="2">
                  <c:v>3.9929999999999994</c:v>
                </c:pt>
                <c:pt idx="3">
                  <c:v>2.484</c:v>
                </c:pt>
              </c:numCache>
            </c:numRef>
          </c:val>
        </c:ser>
        <c:dLbls/>
        <c:shape val="box"/>
        <c:axId val="78127488"/>
        <c:axId val="78129024"/>
        <c:axId val="0"/>
      </c:bar3DChart>
      <c:catAx>
        <c:axId val="78127488"/>
        <c:scaling>
          <c:orientation val="maxMin"/>
        </c:scaling>
        <c:axPos val="l"/>
        <c:numFmt formatCode="General" sourceLinked="1"/>
        <c:tickLblPos val="nextTo"/>
        <c:txPr>
          <a:bodyPr/>
          <a:lstStyle/>
          <a:p>
            <a:pPr>
              <a:defRPr sz="1400" b="1"/>
            </a:pPr>
            <a:endParaRPr lang="de-DE"/>
          </a:p>
        </c:txPr>
        <c:crossAx val="78129024"/>
        <c:crosses val="autoZero"/>
        <c:auto val="1"/>
        <c:lblAlgn val="ctr"/>
        <c:lblOffset val="100"/>
      </c:catAx>
      <c:valAx>
        <c:axId val="78129024"/>
        <c:scaling>
          <c:orientation val="minMax"/>
        </c:scaling>
        <c:delete val="1"/>
        <c:axPos val="t"/>
        <c:majorGridlines>
          <c:spPr>
            <a:ln>
              <a:solidFill>
                <a:srgbClr val="4F81BD">
                  <a:alpha val="0"/>
                </a:srgbClr>
              </a:solidFill>
            </a:ln>
          </c:spPr>
        </c:majorGridlines>
        <c:numFmt formatCode="0.0" sourceLinked="1"/>
        <c:tickLblPos val="none"/>
        <c:crossAx val="78127488"/>
        <c:crosses val="autoZero"/>
        <c:crossBetween val="between"/>
      </c:valAx>
    </c:plotArea>
    <c:legend>
      <c:legendPos val="r"/>
      <c:layout>
        <c:manualLayout>
          <c:xMode val="edge"/>
          <c:yMode val="edge"/>
          <c:x val="0.75361259710580453"/>
          <c:y val="0.76198856232702605"/>
          <c:w val="0.23998839362981603"/>
          <c:h val="0.22968651250281411"/>
        </c:manualLayout>
      </c:layout>
      <c:txPr>
        <a:bodyPr/>
        <a:lstStyle/>
        <a:p>
          <a:pPr>
            <a:defRPr sz="1400" b="1"/>
          </a:pPr>
          <a:endParaRPr lang="de-DE"/>
        </a:p>
      </c:txPr>
    </c:legend>
    <c:plotVisOnly val="1"/>
    <c:dispBlanksAs val="gap"/>
  </c:chart>
  <c:spPr>
    <a:ln>
      <a:noFill/>
    </a:ln>
  </c:sp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9226664628623138"/>
          <c:h val="0.89814814814814814"/>
        </c:manualLayout>
      </c:layout>
      <c:bar3DChart>
        <c:barDir val="bar"/>
        <c:grouping val="clustered"/>
        <c:ser>
          <c:idx val="0"/>
          <c:order val="0"/>
          <c:tx>
            <c:strRef>
              <c:f>'Anzahl der Überstunden'!$I$37</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'Anzahl der Überstunden'!$H$38:$H$44</c:f>
              <c:strCache>
                <c:ptCount val="7"/>
                <c:pt idx="0">
                  <c:v>keine Überstunden</c:v>
                </c:pt>
                <c:pt idx="1">
                  <c:v>bis 10 Stunden</c:v>
                </c:pt>
                <c:pt idx="2">
                  <c:v>11 bis 20 Stunden</c:v>
                </c:pt>
                <c:pt idx="3">
                  <c:v>21 bis 30 Stunden</c:v>
                </c:pt>
                <c:pt idx="4">
                  <c:v>31 bis 40 Stunden</c:v>
                </c:pt>
                <c:pt idx="5">
                  <c:v>41 bis 50 Stunden</c:v>
                </c:pt>
                <c:pt idx="6">
                  <c:v>mehr als 50 Stunden</c:v>
                </c:pt>
              </c:strCache>
            </c:strRef>
          </c:cat>
          <c:val>
            <c:numRef>
              <c:f>'Anzahl der Überstunden'!$I$38:$I$44</c:f>
              <c:numCache>
                <c:formatCode>0.0</c:formatCode>
                <c:ptCount val="7"/>
                <c:pt idx="0">
                  <c:v>27.4</c:v>
                </c:pt>
                <c:pt idx="1">
                  <c:v>28.644067796610177</c:v>
                </c:pt>
                <c:pt idx="2">
                  <c:v>18.813559322033896</c:v>
                </c:pt>
                <c:pt idx="3">
                  <c:v>9.4915254237288131</c:v>
                </c:pt>
                <c:pt idx="4">
                  <c:v>5.4237288135593227</c:v>
                </c:pt>
                <c:pt idx="5">
                  <c:v>1.5254237288135593</c:v>
                </c:pt>
                <c:pt idx="6">
                  <c:v>8.9830508474576227</c:v>
                </c:pt>
              </c:numCache>
            </c:numRef>
          </c:val>
        </c:ser>
        <c:ser>
          <c:idx val="1"/>
          <c:order val="1"/>
          <c:tx>
            <c:strRef>
              <c:f>'Anzahl der Überstunden'!$J$37</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'Anzahl der Überstunden'!$H$38:$H$44</c:f>
              <c:strCache>
                <c:ptCount val="7"/>
                <c:pt idx="0">
                  <c:v>keine Überstunden</c:v>
                </c:pt>
                <c:pt idx="1">
                  <c:v>bis 10 Stunden</c:v>
                </c:pt>
                <c:pt idx="2">
                  <c:v>11 bis 20 Stunden</c:v>
                </c:pt>
                <c:pt idx="3">
                  <c:v>21 bis 30 Stunden</c:v>
                </c:pt>
                <c:pt idx="4">
                  <c:v>31 bis 40 Stunden</c:v>
                </c:pt>
                <c:pt idx="5">
                  <c:v>41 bis 50 Stunden</c:v>
                </c:pt>
                <c:pt idx="6">
                  <c:v>mehr als 50 Stunden</c:v>
                </c:pt>
              </c:strCache>
            </c:strRef>
          </c:cat>
          <c:val>
            <c:numRef>
              <c:f>'Anzahl der Überstunden'!$J$38:$J$44</c:f>
              <c:numCache>
                <c:formatCode>0.0</c:formatCode>
                <c:ptCount val="7"/>
                <c:pt idx="0">
                  <c:v>25.4</c:v>
                </c:pt>
                <c:pt idx="1">
                  <c:v>28.619595398651331</c:v>
                </c:pt>
                <c:pt idx="2">
                  <c:v>17.106307021023405</c:v>
                </c:pt>
                <c:pt idx="3">
                  <c:v>12.257040856802856</c:v>
                </c:pt>
                <c:pt idx="4">
                  <c:v>8.0027766759222541</c:v>
                </c:pt>
                <c:pt idx="5">
                  <c:v>2.2312574375247913</c:v>
                </c:pt>
                <c:pt idx="6">
                  <c:v>6.3962713209044049</c:v>
                </c:pt>
              </c:numCache>
            </c:numRef>
          </c:val>
        </c:ser>
        <c:dLbls/>
        <c:shape val="box"/>
        <c:axId val="79179776"/>
        <c:axId val="79181312"/>
        <c:axId val="0"/>
      </c:bar3DChart>
      <c:catAx>
        <c:axId val="79179776"/>
        <c:scaling>
          <c:orientation val="maxMin"/>
        </c:scaling>
        <c:axPos val="l"/>
        <c:numFmt formatCode="General" sourceLinked="1"/>
        <c:tickLblPos val="nextTo"/>
        <c:txPr>
          <a:bodyPr/>
          <a:lstStyle/>
          <a:p>
            <a:pPr>
              <a:defRPr sz="1400" b="1"/>
            </a:pPr>
            <a:endParaRPr lang="de-DE"/>
          </a:p>
        </c:txPr>
        <c:crossAx val="79181312"/>
        <c:crosses val="autoZero"/>
        <c:auto val="1"/>
        <c:lblAlgn val="ctr"/>
        <c:lblOffset val="100"/>
      </c:catAx>
      <c:valAx>
        <c:axId val="79181312"/>
        <c:scaling>
          <c:orientation val="minMax"/>
        </c:scaling>
        <c:delete val="1"/>
        <c:axPos val="t"/>
        <c:majorGridlines>
          <c:spPr>
            <a:ln>
              <a:solidFill>
                <a:srgbClr val="4F81BD">
                  <a:alpha val="0"/>
                </a:srgbClr>
              </a:solidFill>
            </a:ln>
          </c:spPr>
        </c:majorGridlines>
        <c:numFmt formatCode="0.0" sourceLinked="1"/>
        <c:tickLblPos val="none"/>
        <c:crossAx val="79179776"/>
        <c:crosses val="autoZero"/>
        <c:crossBetween val="between"/>
      </c:valAx>
    </c:plotArea>
    <c:legend>
      <c:legendPos val="r"/>
      <c:layout>
        <c:manualLayout>
          <c:xMode val="edge"/>
          <c:yMode val="edge"/>
          <c:x val="0.63985786493016672"/>
          <c:y val="0.66257416770272137"/>
          <c:w val="0.2538917102624334"/>
          <c:h val="0.1518562797475527"/>
        </c:manualLayout>
      </c:layout>
      <c:txPr>
        <a:bodyPr/>
        <a:lstStyle/>
        <a:p>
          <a:pPr>
            <a:defRPr sz="1400" b="1"/>
          </a:pPr>
          <a:endParaRPr lang="de-DE"/>
        </a:p>
      </c:txPr>
    </c:legend>
    <c:plotVisOnly val="1"/>
    <c:dispBlanksAs val="gap"/>
  </c:chart>
  <c:spPr>
    <a:ln>
      <a:noFill/>
    </a:ln>
  </c:sp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de-DE"/>
  <c:clrMapOvr bg1="lt1" tx1="dk1" bg2="lt2" tx2="dk2" accent1="accent1" accent2="accent2" accent3="accent3" accent4="accent4" accent5="accent5" accent6="accent6" hlink="hlink" folHlink="folHlink"/>
  <c:chart>
    <c:view3D>
      <c:depthPercent val="100"/>
      <c:rAngAx val="1"/>
    </c:view3D>
    <c:sideWall>
      <c:spPr>
        <a:noFill/>
        <a:ln>
          <a:noFill/>
        </a:ln>
      </c:spPr>
    </c:sideWall>
    <c:backWall>
      <c:spPr>
        <a:noFill/>
        <a:ln>
          <a:noFill/>
        </a:ln>
      </c:spPr>
    </c:backWall>
    <c:plotArea>
      <c:layout>
        <c:manualLayout>
          <c:layoutTarget val="inner"/>
          <c:xMode val="edge"/>
          <c:yMode val="edge"/>
          <c:x val="0.32733142303990076"/>
          <c:y val="5.0925925925925923E-2"/>
          <c:w val="0.5045067980821103"/>
          <c:h val="0.89814814814814814"/>
        </c:manualLayout>
      </c:layout>
      <c:bar3DChart>
        <c:barDir val="bar"/>
        <c:grouping val="clustered"/>
        <c:ser>
          <c:idx val="0"/>
          <c:order val="0"/>
          <c:tx>
            <c:strRef>
              <c:f>Erreichbarkeit!$D$3</c:f>
              <c:strCache>
                <c:ptCount val="1"/>
                <c:pt idx="0">
                  <c:v>Nordrhein-Westfalen</c:v>
                </c:pt>
              </c:strCache>
            </c:strRef>
          </c:tx>
          <c:spPr>
            <a:solidFill>
              <a:srgbClr val="00B0F0"/>
            </a:solidFill>
          </c:spPr>
          <c:dLbls>
            <c:dLbl>
              <c:idx val="0"/>
              <c:layout>
                <c:manualLayout>
                  <c:x val="1.1417925842703881E-2"/>
                  <c:y val="2.7779235928842249E-2"/>
                </c:manualLayout>
              </c:layout>
              <c:showVal val="1"/>
            </c:dLbl>
            <c:dLbl>
              <c:idx val="1"/>
              <c:layout>
                <c:manualLayout>
                  <c:x val="1.5056666888827525E-2"/>
                  <c:y val="2.3148877223680382E-2"/>
                </c:manualLayout>
              </c:layout>
              <c:showVal val="1"/>
            </c:dLbl>
            <c:dLbl>
              <c:idx val="2"/>
              <c:layout>
                <c:manualLayout>
                  <c:x val="1.4510278113663845E-2"/>
                  <c:y val="1.38888888888889E-2"/>
                </c:manualLayout>
              </c:layout>
              <c:showVal val="1"/>
            </c:dLbl>
            <c:dLbl>
              <c:idx val="3"/>
              <c:layout>
                <c:manualLayout>
                  <c:x val="1.4510278113663792E-2"/>
                  <c:y val="1.8518518518518528E-2"/>
                </c:manualLayout>
              </c:layout>
              <c:showVal val="1"/>
            </c:dLbl>
            <c:numFmt formatCode="#,##0.0" sourceLinked="0"/>
            <c:txPr>
              <a:bodyPr/>
              <a:lstStyle/>
              <a:p>
                <a:pPr>
                  <a:defRPr sz="1400" b="1"/>
                </a:pPr>
                <a:endParaRPr lang="de-DE"/>
              </a:p>
            </c:txPr>
            <c:showVal val="1"/>
          </c:dLbls>
          <c:cat>
            <c:strRef>
              <c:f>Erreichbarkeit!$C$4:$C$10</c:f>
              <c:strCache>
                <c:ptCount val="7"/>
                <c:pt idx="0">
                  <c:v>persönlich zu bekannten festen Zeiten pro Woche</c:v>
                </c:pt>
                <c:pt idx="1">
                  <c:v>telefonisch - während üblicher Bürozeiten</c:v>
                </c:pt>
                <c:pt idx="2">
                  <c:v>E-Mail - während üblicher Bürozeiten</c:v>
                </c:pt>
                <c:pt idx="3">
                  <c:v>telefonisch - tagsüber und am Abend erreichbar</c:v>
                </c:pt>
                <c:pt idx="4">
                  <c:v>E-Mail - tagsüber und am Abend erreichbar</c:v>
                </c:pt>
                <c:pt idx="5">
                  <c:v>telefonisch - auch am Wochenende erreichbar</c:v>
                </c:pt>
                <c:pt idx="6">
                  <c:v>E-Mail - auch am Wochenende erreichbar</c:v>
                </c:pt>
              </c:strCache>
            </c:strRef>
          </c:cat>
          <c:val>
            <c:numRef>
              <c:f>Erreichbarkeit!$D$4:$D$10</c:f>
              <c:numCache>
                <c:formatCode>General</c:formatCode>
                <c:ptCount val="7"/>
                <c:pt idx="0">
                  <c:v>84.2</c:v>
                </c:pt>
                <c:pt idx="1">
                  <c:v>70</c:v>
                </c:pt>
                <c:pt idx="2">
                  <c:v>68.099999999999994</c:v>
                </c:pt>
                <c:pt idx="3">
                  <c:v>26.8</c:v>
                </c:pt>
                <c:pt idx="4">
                  <c:v>78.5</c:v>
                </c:pt>
                <c:pt idx="5">
                  <c:v>14.6</c:v>
                </c:pt>
                <c:pt idx="6">
                  <c:v>72.900000000000006</c:v>
                </c:pt>
              </c:numCache>
            </c:numRef>
          </c:val>
        </c:ser>
        <c:ser>
          <c:idx val="1"/>
          <c:order val="1"/>
          <c:tx>
            <c:strRef>
              <c:f>Erreichbarkeit!$E$3</c:f>
              <c:strCache>
                <c:ptCount val="1"/>
                <c:pt idx="0">
                  <c:v>Deutschland</c:v>
                </c:pt>
              </c:strCache>
            </c:strRef>
          </c:tx>
          <c:spPr>
            <a:solidFill>
              <a:sysClr val="window" lastClr="FFFFFF">
                <a:lumMod val="85000"/>
              </a:sysClr>
            </a:solidFill>
          </c:spPr>
          <c:dLbls>
            <c:dLbl>
              <c:idx val="0"/>
              <c:layout>
                <c:manualLayout>
                  <c:x val="7.9601985060399737E-3"/>
                  <c:y val="0"/>
                </c:manualLayout>
              </c:layout>
              <c:showVal val="1"/>
            </c:dLbl>
            <c:dLbl>
              <c:idx val="1"/>
              <c:layout>
                <c:manualLayout>
                  <c:x val="1.1144277908455963E-2"/>
                  <c:y val="0"/>
                </c:manualLayout>
              </c:layout>
              <c:showVal val="1"/>
            </c:dLbl>
            <c:txPr>
              <a:bodyPr/>
              <a:lstStyle/>
              <a:p>
                <a:pPr>
                  <a:defRPr sz="1400"/>
                </a:pPr>
                <a:endParaRPr lang="de-DE"/>
              </a:p>
            </c:txPr>
            <c:showVal val="1"/>
          </c:dLbls>
          <c:cat>
            <c:strRef>
              <c:f>Erreichbarkeit!$C$4:$C$10</c:f>
              <c:strCache>
                <c:ptCount val="7"/>
                <c:pt idx="0">
                  <c:v>persönlich zu bekannten festen Zeiten pro Woche</c:v>
                </c:pt>
                <c:pt idx="1">
                  <c:v>telefonisch - während üblicher Bürozeiten</c:v>
                </c:pt>
                <c:pt idx="2">
                  <c:v>E-Mail - während üblicher Bürozeiten</c:v>
                </c:pt>
                <c:pt idx="3">
                  <c:v>telefonisch - tagsüber und am Abend erreichbar</c:v>
                </c:pt>
                <c:pt idx="4">
                  <c:v>E-Mail - tagsüber und am Abend erreichbar</c:v>
                </c:pt>
                <c:pt idx="5">
                  <c:v>telefonisch - auch am Wochenende erreichbar</c:v>
                </c:pt>
                <c:pt idx="6">
                  <c:v>E-Mail - auch am Wochenende erreichbar</c:v>
                </c:pt>
              </c:strCache>
            </c:strRef>
          </c:cat>
          <c:val>
            <c:numRef>
              <c:f>Erreichbarkeit!$E$4:$E$10</c:f>
              <c:numCache>
                <c:formatCode>General</c:formatCode>
                <c:ptCount val="7"/>
                <c:pt idx="0">
                  <c:v>81.400000000000006</c:v>
                </c:pt>
                <c:pt idx="1">
                  <c:v>62.6</c:v>
                </c:pt>
                <c:pt idx="2">
                  <c:v>63</c:v>
                </c:pt>
                <c:pt idx="3">
                  <c:v>27.3</c:v>
                </c:pt>
                <c:pt idx="4">
                  <c:v>80</c:v>
                </c:pt>
                <c:pt idx="5">
                  <c:v>15.8</c:v>
                </c:pt>
                <c:pt idx="6">
                  <c:v>75.5</c:v>
                </c:pt>
              </c:numCache>
            </c:numRef>
          </c:val>
        </c:ser>
        <c:dLbls/>
        <c:shape val="box"/>
        <c:axId val="79232000"/>
        <c:axId val="79348480"/>
        <c:axId val="0"/>
      </c:bar3DChart>
      <c:catAx>
        <c:axId val="79232000"/>
        <c:scaling>
          <c:orientation val="maxMin"/>
        </c:scaling>
        <c:axPos val="l"/>
        <c:numFmt formatCode="General" sourceLinked="1"/>
        <c:tickLblPos val="nextTo"/>
        <c:txPr>
          <a:bodyPr/>
          <a:lstStyle/>
          <a:p>
            <a:pPr>
              <a:defRPr sz="1400" b="1"/>
            </a:pPr>
            <a:endParaRPr lang="de-DE"/>
          </a:p>
        </c:txPr>
        <c:crossAx val="79348480"/>
        <c:crosses val="autoZero"/>
        <c:auto val="1"/>
        <c:lblAlgn val="ctr"/>
        <c:lblOffset val="100"/>
      </c:catAx>
      <c:valAx>
        <c:axId val="79348480"/>
        <c:scaling>
          <c:orientation val="minMax"/>
        </c:scaling>
        <c:delete val="1"/>
        <c:axPos val="t"/>
        <c:majorGridlines>
          <c:spPr>
            <a:ln>
              <a:solidFill>
                <a:srgbClr val="4F81BD">
                  <a:alpha val="0"/>
                </a:srgbClr>
              </a:solidFill>
            </a:ln>
          </c:spPr>
        </c:majorGridlines>
        <c:numFmt formatCode="General" sourceLinked="1"/>
        <c:tickLblPos val="none"/>
        <c:crossAx val="79232000"/>
        <c:crosses val="autoZero"/>
        <c:crossBetween val="between"/>
      </c:valAx>
    </c:plotArea>
    <c:legend>
      <c:legendPos val="r"/>
      <c:layout>
        <c:manualLayout>
          <c:xMode val="edge"/>
          <c:yMode val="edge"/>
          <c:x val="0.7580085226067298"/>
          <c:y val="0.3890698381148065"/>
          <c:w val="0.22504058239833188"/>
          <c:h val="0.19704393616478219"/>
        </c:manualLayout>
      </c:layout>
      <c:txPr>
        <a:bodyPr/>
        <a:lstStyle/>
        <a:p>
          <a:pPr>
            <a:defRPr sz="1400" b="1"/>
          </a:pPr>
          <a:endParaRPr lang="de-DE"/>
        </a:p>
      </c:txPr>
    </c:legend>
    <c:plotVisOnly val="1"/>
    <c:dispBlanksAs val="gap"/>
  </c:chart>
  <c:spPr>
    <a:ln>
      <a:noFill/>
    </a:ln>
  </c:sp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5817" cy="511812"/>
          </a:xfrm>
          <a:prstGeom prst="rect">
            <a:avLst/>
          </a:prstGeom>
          <a:noFill/>
          <a:ln w="9525">
            <a:noFill/>
            <a:miter lim="800000"/>
            <a:headEnd/>
            <a:tailEnd/>
          </a:ln>
          <a:effectLst/>
        </p:spPr>
        <p:txBody>
          <a:bodyPr vert="horz" wrap="square" lIns="99045" tIns="49522" rIns="99045" bIns="49522" numCol="1" anchor="t" anchorCtr="0" compatLnSpc="1">
            <a:prstTxWarp prst="textNoShape">
              <a:avLst/>
            </a:prstTxWarp>
          </a:bodyPr>
          <a:lstStyle>
            <a:lvl1pPr defTabSz="991035">
              <a:defRPr sz="1300"/>
            </a:lvl1pPr>
          </a:lstStyle>
          <a:p>
            <a:pPr>
              <a:defRPr/>
            </a:pPr>
            <a:endParaRPr lang="de-DE"/>
          </a:p>
        </p:txBody>
      </p:sp>
      <p:sp>
        <p:nvSpPr>
          <p:cNvPr id="37891" name="Rectangle 3"/>
          <p:cNvSpPr>
            <a:spLocks noGrp="1" noChangeArrowheads="1"/>
          </p:cNvSpPr>
          <p:nvPr>
            <p:ph type="dt" sz="quarter" idx="1"/>
          </p:nvPr>
        </p:nvSpPr>
        <p:spPr bwMode="auto">
          <a:xfrm>
            <a:off x="4023483" y="0"/>
            <a:ext cx="3075817" cy="511812"/>
          </a:xfrm>
          <a:prstGeom prst="rect">
            <a:avLst/>
          </a:prstGeom>
          <a:noFill/>
          <a:ln w="9525">
            <a:noFill/>
            <a:miter lim="800000"/>
            <a:headEnd/>
            <a:tailEnd/>
          </a:ln>
          <a:effectLst/>
        </p:spPr>
        <p:txBody>
          <a:bodyPr vert="horz" wrap="square" lIns="99045" tIns="49522" rIns="99045" bIns="49522" numCol="1" anchor="t" anchorCtr="0" compatLnSpc="1">
            <a:prstTxWarp prst="textNoShape">
              <a:avLst/>
            </a:prstTxWarp>
          </a:bodyPr>
          <a:lstStyle>
            <a:lvl1pPr algn="r" defTabSz="991035">
              <a:defRPr sz="1300"/>
            </a:lvl1pPr>
          </a:lstStyle>
          <a:p>
            <a:pPr>
              <a:defRPr/>
            </a:pPr>
            <a:endParaRPr lang="de-DE"/>
          </a:p>
        </p:txBody>
      </p:sp>
      <p:sp>
        <p:nvSpPr>
          <p:cNvPr id="37892" name="Rectangle 4"/>
          <p:cNvSpPr>
            <a:spLocks noGrp="1" noChangeArrowheads="1"/>
          </p:cNvSpPr>
          <p:nvPr>
            <p:ph type="ftr" sz="quarter" idx="2"/>
          </p:nvPr>
        </p:nvSpPr>
        <p:spPr bwMode="auto">
          <a:xfrm>
            <a:off x="0" y="9722801"/>
            <a:ext cx="3075817" cy="511812"/>
          </a:xfrm>
          <a:prstGeom prst="rect">
            <a:avLst/>
          </a:prstGeom>
          <a:noFill/>
          <a:ln w="9525">
            <a:noFill/>
            <a:miter lim="800000"/>
            <a:headEnd/>
            <a:tailEnd/>
          </a:ln>
          <a:effectLst/>
        </p:spPr>
        <p:txBody>
          <a:bodyPr vert="horz" wrap="square" lIns="99045" tIns="49522" rIns="99045" bIns="49522" numCol="1" anchor="b" anchorCtr="0" compatLnSpc="1">
            <a:prstTxWarp prst="textNoShape">
              <a:avLst/>
            </a:prstTxWarp>
          </a:bodyPr>
          <a:lstStyle>
            <a:lvl1pPr defTabSz="991035">
              <a:defRPr sz="1300"/>
            </a:lvl1pPr>
          </a:lstStyle>
          <a:p>
            <a:pPr>
              <a:defRPr/>
            </a:pPr>
            <a:endParaRPr lang="de-DE"/>
          </a:p>
        </p:txBody>
      </p:sp>
      <p:sp>
        <p:nvSpPr>
          <p:cNvPr id="37893" name="Rectangle 5"/>
          <p:cNvSpPr>
            <a:spLocks noGrp="1" noChangeArrowheads="1"/>
          </p:cNvSpPr>
          <p:nvPr>
            <p:ph type="sldNum" sz="quarter" idx="3"/>
          </p:nvPr>
        </p:nvSpPr>
        <p:spPr bwMode="auto">
          <a:xfrm>
            <a:off x="4023483" y="9722801"/>
            <a:ext cx="3075817" cy="511812"/>
          </a:xfrm>
          <a:prstGeom prst="rect">
            <a:avLst/>
          </a:prstGeom>
          <a:noFill/>
          <a:ln w="9525">
            <a:noFill/>
            <a:miter lim="800000"/>
            <a:headEnd/>
            <a:tailEnd/>
          </a:ln>
          <a:effectLst/>
        </p:spPr>
        <p:txBody>
          <a:bodyPr vert="horz" wrap="square" lIns="99045" tIns="49522" rIns="99045" bIns="49522" numCol="1" anchor="b" anchorCtr="0" compatLnSpc="1">
            <a:prstTxWarp prst="textNoShape">
              <a:avLst/>
            </a:prstTxWarp>
          </a:bodyPr>
          <a:lstStyle>
            <a:lvl1pPr algn="r" defTabSz="991035">
              <a:defRPr sz="1300"/>
            </a:lvl1pPr>
          </a:lstStyle>
          <a:p>
            <a:pPr>
              <a:defRPr/>
            </a:pPr>
            <a:fld id="{4FDADA5E-7E0E-4B3F-AEC0-9D3CBC4176BA}" type="slidenum">
              <a:rPr lang="de-DE"/>
              <a:pPr>
                <a:defRPr/>
              </a:pPr>
              <a:t>‹Nr.›</a:t>
            </a:fld>
            <a:endParaRPr lang="de-DE"/>
          </a:p>
        </p:txBody>
      </p:sp>
    </p:spTree>
    <p:extLst>
      <p:ext uri="{BB962C8B-B14F-4D97-AF65-F5344CB8AC3E}">
        <p14:creationId xmlns:p14="http://schemas.microsoft.com/office/powerpoint/2010/main" xmlns="" val="1705856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0"/>
            <a:ext cx="3075817" cy="511812"/>
          </a:xfrm>
          <a:prstGeom prst="rect">
            <a:avLst/>
          </a:prstGeom>
          <a:noFill/>
          <a:ln w="9525">
            <a:noFill/>
            <a:miter lim="800000"/>
            <a:headEnd/>
            <a:tailEnd/>
          </a:ln>
          <a:effectLst/>
        </p:spPr>
        <p:txBody>
          <a:bodyPr vert="horz" wrap="square" lIns="99045" tIns="49522" rIns="99045" bIns="49522" numCol="1" anchor="t" anchorCtr="0" compatLnSpc="1">
            <a:prstTxWarp prst="textNoShape">
              <a:avLst/>
            </a:prstTxWarp>
          </a:bodyPr>
          <a:lstStyle>
            <a:lvl1pPr defTabSz="991035">
              <a:defRPr sz="1300"/>
            </a:lvl1pPr>
          </a:lstStyle>
          <a:p>
            <a:pPr>
              <a:defRPr/>
            </a:pPr>
            <a:endParaRPr lang="de-DE"/>
          </a:p>
        </p:txBody>
      </p:sp>
      <p:sp>
        <p:nvSpPr>
          <p:cNvPr id="172035" name="Rectangle 3"/>
          <p:cNvSpPr>
            <a:spLocks noGrp="1" noChangeArrowheads="1"/>
          </p:cNvSpPr>
          <p:nvPr>
            <p:ph type="dt" idx="1"/>
          </p:nvPr>
        </p:nvSpPr>
        <p:spPr bwMode="auto">
          <a:xfrm>
            <a:off x="4021844" y="0"/>
            <a:ext cx="3075817" cy="511812"/>
          </a:xfrm>
          <a:prstGeom prst="rect">
            <a:avLst/>
          </a:prstGeom>
          <a:noFill/>
          <a:ln w="9525">
            <a:noFill/>
            <a:miter lim="800000"/>
            <a:headEnd/>
            <a:tailEnd/>
          </a:ln>
          <a:effectLst/>
        </p:spPr>
        <p:txBody>
          <a:bodyPr vert="horz" wrap="square" lIns="99045" tIns="49522" rIns="99045" bIns="49522" numCol="1" anchor="t" anchorCtr="0" compatLnSpc="1">
            <a:prstTxWarp prst="textNoShape">
              <a:avLst/>
            </a:prstTxWarp>
          </a:bodyPr>
          <a:lstStyle>
            <a:lvl1pPr algn="r" defTabSz="991035">
              <a:defRPr sz="1300"/>
            </a:lvl1pPr>
          </a:lstStyle>
          <a:p>
            <a:pPr>
              <a:defRPr/>
            </a:pPr>
            <a:endParaRPr lang="de-DE"/>
          </a:p>
        </p:txBody>
      </p:sp>
      <p:sp>
        <p:nvSpPr>
          <p:cNvPr id="37892" name="Rectangle 4"/>
          <p:cNvSpPr>
            <a:spLocks noGrp="1" noRot="1" noChangeAspect="1" noChangeArrowheads="1" noTextEdit="1"/>
          </p:cNvSpPr>
          <p:nvPr>
            <p:ph type="sldImg" idx="2"/>
          </p:nvPr>
        </p:nvSpPr>
        <p:spPr bwMode="auto">
          <a:xfrm>
            <a:off x="990600" y="766763"/>
            <a:ext cx="5119688" cy="3840162"/>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2037" name="Rectangle 5"/>
          <p:cNvSpPr>
            <a:spLocks noGrp="1" noChangeArrowheads="1"/>
          </p:cNvSpPr>
          <p:nvPr>
            <p:ph type="body" sz="quarter" idx="3"/>
          </p:nvPr>
        </p:nvSpPr>
        <p:spPr bwMode="auto">
          <a:xfrm>
            <a:off x="709931" y="4861401"/>
            <a:ext cx="5679440" cy="4606302"/>
          </a:xfrm>
          <a:prstGeom prst="rect">
            <a:avLst/>
          </a:prstGeom>
          <a:noFill/>
          <a:ln w="9525">
            <a:noFill/>
            <a:miter lim="800000"/>
            <a:headEnd/>
            <a:tailEnd/>
          </a:ln>
          <a:effectLst/>
        </p:spPr>
        <p:txBody>
          <a:bodyPr vert="horz" wrap="square" lIns="99045" tIns="49522" rIns="99045" bIns="49522"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72038" name="Rectangle 6"/>
          <p:cNvSpPr>
            <a:spLocks noGrp="1" noChangeArrowheads="1"/>
          </p:cNvSpPr>
          <p:nvPr>
            <p:ph type="ftr" sz="quarter" idx="4"/>
          </p:nvPr>
        </p:nvSpPr>
        <p:spPr bwMode="auto">
          <a:xfrm>
            <a:off x="0" y="9721188"/>
            <a:ext cx="3075817" cy="511811"/>
          </a:xfrm>
          <a:prstGeom prst="rect">
            <a:avLst/>
          </a:prstGeom>
          <a:noFill/>
          <a:ln w="9525">
            <a:noFill/>
            <a:miter lim="800000"/>
            <a:headEnd/>
            <a:tailEnd/>
          </a:ln>
          <a:effectLst/>
        </p:spPr>
        <p:txBody>
          <a:bodyPr vert="horz" wrap="square" lIns="99045" tIns="49522" rIns="99045" bIns="49522" numCol="1" anchor="b" anchorCtr="0" compatLnSpc="1">
            <a:prstTxWarp prst="textNoShape">
              <a:avLst/>
            </a:prstTxWarp>
          </a:bodyPr>
          <a:lstStyle>
            <a:lvl1pPr defTabSz="991035">
              <a:defRPr sz="1300"/>
            </a:lvl1pPr>
          </a:lstStyle>
          <a:p>
            <a:pPr>
              <a:defRPr/>
            </a:pPr>
            <a:endParaRPr lang="de-DE"/>
          </a:p>
        </p:txBody>
      </p:sp>
      <p:sp>
        <p:nvSpPr>
          <p:cNvPr id="172039" name="Rectangle 7"/>
          <p:cNvSpPr>
            <a:spLocks noGrp="1" noChangeArrowheads="1"/>
          </p:cNvSpPr>
          <p:nvPr>
            <p:ph type="sldNum" sz="quarter" idx="5"/>
          </p:nvPr>
        </p:nvSpPr>
        <p:spPr bwMode="auto">
          <a:xfrm>
            <a:off x="4021844" y="9721188"/>
            <a:ext cx="3075817" cy="511811"/>
          </a:xfrm>
          <a:prstGeom prst="rect">
            <a:avLst/>
          </a:prstGeom>
          <a:noFill/>
          <a:ln w="9525">
            <a:noFill/>
            <a:miter lim="800000"/>
            <a:headEnd/>
            <a:tailEnd/>
          </a:ln>
          <a:effectLst/>
        </p:spPr>
        <p:txBody>
          <a:bodyPr vert="horz" wrap="square" lIns="99045" tIns="49522" rIns="99045" bIns="49522" numCol="1" anchor="b" anchorCtr="0" compatLnSpc="1">
            <a:prstTxWarp prst="textNoShape">
              <a:avLst/>
            </a:prstTxWarp>
          </a:bodyPr>
          <a:lstStyle>
            <a:lvl1pPr algn="r" defTabSz="991035">
              <a:defRPr sz="1300"/>
            </a:lvl1pPr>
          </a:lstStyle>
          <a:p>
            <a:pPr>
              <a:defRPr/>
            </a:pPr>
            <a:fld id="{6185222F-E96A-4F08-86E2-2B0DA3948CEA}" type="slidenum">
              <a:rPr lang="de-DE"/>
              <a:pPr>
                <a:defRPr/>
              </a:pPr>
              <a:t>‹Nr.›</a:t>
            </a:fld>
            <a:endParaRPr lang="de-DE"/>
          </a:p>
        </p:txBody>
      </p:sp>
    </p:spTree>
    <p:extLst>
      <p:ext uri="{BB962C8B-B14F-4D97-AF65-F5344CB8AC3E}">
        <p14:creationId xmlns:p14="http://schemas.microsoft.com/office/powerpoint/2010/main" xmlns="" val="1149263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a:t>
            </a:fld>
            <a:endParaRPr lang="de-DE"/>
          </a:p>
        </p:txBody>
      </p:sp>
    </p:spTree>
    <p:extLst>
      <p:ext uri="{BB962C8B-B14F-4D97-AF65-F5344CB8AC3E}">
        <p14:creationId xmlns:p14="http://schemas.microsoft.com/office/powerpoint/2010/main" xmlns="" val="4009068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28</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29</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30</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32</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33</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34</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35</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36</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37</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38</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14</a:t>
            </a:fld>
            <a:endParaRPr lang="de-DE"/>
          </a:p>
        </p:txBody>
      </p:sp>
    </p:spTree>
    <p:extLst>
      <p:ext uri="{BB962C8B-B14F-4D97-AF65-F5344CB8AC3E}">
        <p14:creationId xmlns:p14="http://schemas.microsoft.com/office/powerpoint/2010/main" xmlns="" val="695897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39</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40</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41</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42</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43</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16</a:t>
            </a:fld>
            <a:endParaRPr lang="de-DE"/>
          </a:p>
        </p:txBody>
      </p:sp>
    </p:spTree>
    <p:extLst>
      <p:ext uri="{BB962C8B-B14F-4D97-AF65-F5344CB8AC3E}">
        <p14:creationId xmlns:p14="http://schemas.microsoft.com/office/powerpoint/2010/main" xmlns="" val="142660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17</a:t>
            </a:fld>
            <a:endParaRPr lang="de-DE"/>
          </a:p>
        </p:txBody>
      </p:sp>
    </p:spTree>
    <p:extLst>
      <p:ext uri="{BB962C8B-B14F-4D97-AF65-F5344CB8AC3E}">
        <p14:creationId xmlns:p14="http://schemas.microsoft.com/office/powerpoint/2010/main" xmlns="" val="1426606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23</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24</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25</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26</a:t>
            </a:fld>
            <a:endParaRPr lang="de-DE"/>
          </a:p>
        </p:txBody>
      </p:sp>
    </p:spTree>
    <p:extLst>
      <p:ext uri="{BB962C8B-B14F-4D97-AF65-F5344CB8AC3E}">
        <p14:creationId xmlns:p14="http://schemas.microsoft.com/office/powerpoint/2010/main" xmlns="" val="3557393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185222F-E96A-4F08-86E2-2B0DA3948CEA}" type="slidenum">
              <a:rPr lang="de-DE" smtClean="0"/>
              <a:pPr>
                <a:defRPr/>
              </a:pPr>
              <a:t>27</a:t>
            </a:fld>
            <a:endParaRPr lang="de-DE"/>
          </a:p>
        </p:txBody>
      </p:sp>
    </p:spTree>
    <p:extLst>
      <p:ext uri="{BB962C8B-B14F-4D97-AF65-F5344CB8AC3E}">
        <p14:creationId xmlns:p14="http://schemas.microsoft.com/office/powerpoint/2010/main" xmlns="" val="3557393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solidFill>
                  <a:schemeClr val="tx1"/>
                </a:solidFill>
              </a:defRPr>
            </a:lvl1p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650794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5357542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88492411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12954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12954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32358432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880719B-40AD-4F36-8A3D-D5D0ED70F1E0}" type="datetimeFigureOut">
              <a:rPr lang="de-DE" smtClean="0"/>
              <a:t>09.04.2014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880719B-40AD-4F36-8A3D-D5D0ED70F1E0}" type="datetimeFigureOut">
              <a:rPr lang="de-DE" smtClean="0"/>
              <a:t>09.04.2014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C880719B-40AD-4F36-8A3D-D5D0ED70F1E0}" type="datetimeFigureOut">
              <a:rPr lang="de-DE" smtClean="0"/>
              <a:t>09.04.2014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880719B-40AD-4F36-8A3D-D5D0ED70F1E0}" type="datetimeFigureOut">
              <a:rPr lang="de-DE" smtClean="0"/>
              <a:t>09.04.2014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880719B-40AD-4F36-8A3D-D5D0ED70F1E0}" type="datetimeFigureOut">
              <a:rPr lang="de-DE" smtClean="0"/>
              <a:t>09.04.2014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880719B-40AD-4F36-8A3D-D5D0ED70F1E0}" type="datetimeFigureOut">
              <a:rPr lang="de-DE" smtClean="0"/>
              <a:t>09.04.2014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880719B-40AD-4F36-8A3D-D5D0ED70F1E0}" type="datetimeFigureOut">
              <a:rPr lang="de-DE" smtClean="0"/>
              <a:t>09.04.2014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0"/>
            </a:lvl1pPr>
          </a:lstStyle>
          <a:p>
            <a:r>
              <a:rPr lang="de-DE" dirty="0" smtClean="0"/>
              <a:t>Titelmasterformat durch Klicken bearbeiten</a:t>
            </a:r>
            <a:endParaRPr lang="de-DE" dirty="0"/>
          </a:p>
        </p:txBody>
      </p:sp>
      <p:sp>
        <p:nvSpPr>
          <p:cNvPr id="3" name="Foliennummernplatzhalter 2"/>
          <p:cNvSpPr>
            <a:spLocks noGrp="1"/>
          </p:cNvSpPr>
          <p:nvPr>
            <p:ph type="sldNum" sz="quarter" idx="10"/>
          </p:nvPr>
        </p:nvSpPr>
        <p:spPr/>
        <p:txBody>
          <a:bodyPr/>
          <a:lstStyle>
            <a:lvl1pPr>
              <a:defRPr>
                <a:solidFill>
                  <a:schemeClr val="tx1"/>
                </a:solidFill>
              </a:defRPr>
            </a:lvl1p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347142906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880719B-40AD-4F36-8A3D-D5D0ED70F1E0}" type="datetimeFigureOut">
              <a:rPr lang="de-DE" smtClean="0"/>
              <a:t>09.04.2014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880719B-40AD-4F36-8A3D-D5D0ED70F1E0}" type="datetimeFigureOut">
              <a:rPr lang="de-DE" smtClean="0"/>
              <a:t>09.04.2014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880719B-40AD-4F36-8A3D-D5D0ED70F1E0}" type="datetimeFigureOut">
              <a:rPr lang="de-DE" smtClean="0"/>
              <a:t>09.04.2014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880719B-40AD-4F36-8A3D-D5D0ED70F1E0}" type="datetimeFigureOut">
              <a:rPr lang="de-DE" smtClean="0"/>
              <a:t>09.04.2014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0013E6-EC57-40D7-905F-2FBCCA0D9584}"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fld id="{AE1F0372-A31A-4DC4-86BE-46B60E3BDA0D}" type="slidenum">
              <a:rPr lang="de-DE" smtClean="0"/>
              <a:pPr/>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2263740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5867400"/>
            <a:ext cx="3810000" cy="83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5867400"/>
            <a:ext cx="3810000" cy="83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32803676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13869766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16601373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4535311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p>
            <a:fld id="{AE1F0372-A31A-4DC4-86BE-46B60E3BDA0D}" type="slidenum">
              <a:rPr lang="de-DE" smtClean="0"/>
              <a:pPr/>
              <a:t>‹Nr.›</a:t>
            </a:fld>
            <a:endParaRPr lang="de-DE" dirty="0"/>
          </a:p>
        </p:txBody>
      </p:sp>
    </p:spTree>
    <p:extLst>
      <p:ext uri="{BB962C8B-B14F-4D97-AF65-F5344CB8AC3E}">
        <p14:creationId xmlns:p14="http://schemas.microsoft.com/office/powerpoint/2010/main" xmlns="" val="34501252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295400"/>
            <a:ext cx="7772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de-DE" dirty="0" smtClean="0"/>
          </a:p>
        </p:txBody>
      </p:sp>
      <p:sp>
        <p:nvSpPr>
          <p:cNvPr id="1027" name="Rectangle 3"/>
          <p:cNvSpPr>
            <a:spLocks noGrp="1" noChangeArrowheads="1"/>
          </p:cNvSpPr>
          <p:nvPr>
            <p:ph type="body" idx="1"/>
          </p:nvPr>
        </p:nvSpPr>
        <p:spPr bwMode="auto">
          <a:xfrm>
            <a:off x="685800" y="5867400"/>
            <a:ext cx="7772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dirty="0" smtClean="0"/>
              <a:t>Klicken Sie, um die Formate des Vorlagentextes zu bearbeiten</a:t>
            </a:r>
          </a:p>
          <a:p>
            <a:pPr lvl="0"/>
            <a:r>
              <a:rPr lang="de-DE" dirty="0" smtClean="0"/>
              <a:t>Zweite Ebene</a:t>
            </a:r>
          </a:p>
        </p:txBody>
      </p:sp>
      <p:sp>
        <p:nvSpPr>
          <p:cNvPr id="1032" name="Rectangle 8"/>
          <p:cNvSpPr>
            <a:spLocks noChangeArrowheads="1"/>
          </p:cNvSpPr>
          <p:nvPr/>
        </p:nvSpPr>
        <p:spPr bwMode="auto">
          <a:xfrm>
            <a:off x="0" y="1"/>
            <a:ext cx="9144000" cy="728132"/>
          </a:xfrm>
          <a:prstGeom prst="rect">
            <a:avLst/>
          </a:prstGeom>
          <a:solidFill>
            <a:schemeClr val="bg1">
              <a:lumMod val="85000"/>
            </a:schemeClr>
          </a:solidFill>
          <a:ln w="9525">
            <a:noFill/>
            <a:miter lim="800000"/>
            <a:headEnd/>
            <a:tailEnd/>
          </a:ln>
          <a:effectLst/>
        </p:spPr>
        <p:txBody>
          <a:bodyPr wrap="none" anchor="ctr"/>
          <a:lstStyle/>
          <a:p>
            <a:pPr algn="l">
              <a:defRPr/>
            </a:pPr>
            <a:r>
              <a:rPr lang="de-DE" sz="1400" b="1" kern="0" dirty="0" smtClean="0">
                <a:solidFill>
                  <a:schemeClr val="tx1">
                    <a:lumMod val="65000"/>
                    <a:lumOff val="35000"/>
                  </a:schemeClr>
                </a:solidFill>
                <a:latin typeface="Arial" charset="0"/>
                <a:ea typeface="+mn-ea"/>
                <a:cs typeface="+mn-cs"/>
              </a:rPr>
              <a:t>Online-Befragung  zur  </a:t>
            </a:r>
            <a:r>
              <a:rPr lang="de-DE" sz="1400" b="1" kern="0" dirty="0" err="1" smtClean="0">
                <a:solidFill>
                  <a:schemeClr val="tx1">
                    <a:lumMod val="65000"/>
                    <a:lumOff val="35000"/>
                  </a:schemeClr>
                </a:solidFill>
                <a:latin typeface="Arial" charset="0"/>
                <a:ea typeface="+mn-ea"/>
                <a:cs typeface="+mn-cs"/>
              </a:rPr>
              <a:t>Workload</a:t>
            </a:r>
            <a:r>
              <a:rPr lang="de-DE" sz="1400" b="1" kern="0" dirty="0" smtClean="0">
                <a:solidFill>
                  <a:schemeClr val="tx1">
                    <a:lumMod val="65000"/>
                    <a:lumOff val="35000"/>
                  </a:schemeClr>
                </a:solidFill>
                <a:latin typeface="Arial" charset="0"/>
                <a:ea typeface="+mn-ea"/>
                <a:cs typeface="+mn-cs"/>
              </a:rPr>
              <a:t> von Professorinnen und Professoren</a:t>
            </a:r>
            <a:r>
              <a:rPr lang="de-DE" sz="1400" b="1" kern="0" baseline="0" dirty="0" smtClean="0">
                <a:solidFill>
                  <a:schemeClr val="tx1">
                    <a:lumMod val="65000"/>
                    <a:lumOff val="35000"/>
                  </a:schemeClr>
                </a:solidFill>
                <a:latin typeface="Arial" charset="0"/>
                <a:ea typeface="+mn-ea"/>
                <a:cs typeface="+mn-cs"/>
              </a:rPr>
              <a:t> </a:t>
            </a:r>
          </a:p>
          <a:p>
            <a:pPr algn="l">
              <a:defRPr/>
            </a:pPr>
            <a:r>
              <a:rPr lang="de-DE" sz="1400" b="1" kern="0" dirty="0" smtClean="0">
                <a:solidFill>
                  <a:schemeClr val="tx1">
                    <a:lumMod val="65000"/>
                    <a:lumOff val="35000"/>
                  </a:schemeClr>
                </a:solidFill>
                <a:latin typeface="Arial" charset="0"/>
                <a:ea typeface="+mn-ea"/>
                <a:cs typeface="+mn-cs"/>
              </a:rPr>
              <a:t>an Fachhochschulen in Nordrhein-Westfalen</a:t>
            </a:r>
            <a:endParaRPr lang="de-DE" sz="1400" b="1" dirty="0">
              <a:solidFill>
                <a:schemeClr val="tx1">
                  <a:lumMod val="50000"/>
                  <a:lumOff val="50000"/>
                </a:schemeClr>
              </a:solidFill>
              <a:latin typeface="Arial" charset="0"/>
            </a:endParaRPr>
          </a:p>
        </p:txBody>
      </p:sp>
      <p:sp>
        <p:nvSpPr>
          <p:cNvPr id="1038" name="Text Box 14"/>
          <p:cNvSpPr txBox="1">
            <a:spLocks noChangeArrowheads="1"/>
          </p:cNvSpPr>
          <p:nvPr/>
        </p:nvSpPr>
        <p:spPr bwMode="auto">
          <a:xfrm>
            <a:off x="0" y="6638925"/>
            <a:ext cx="9144000" cy="228600"/>
          </a:xfrm>
          <a:prstGeom prst="rect">
            <a:avLst/>
          </a:prstGeom>
          <a:solidFill>
            <a:schemeClr val="bg1">
              <a:lumMod val="75000"/>
            </a:schemeClr>
          </a:solidFill>
          <a:ln w="9525">
            <a:noFill/>
            <a:miter lim="800000"/>
            <a:headEnd/>
            <a:tailEnd/>
          </a:ln>
          <a:effectLst/>
        </p:spPr>
        <p:txBody>
          <a:bodyPr wrap="square">
            <a:spAutoFit/>
          </a:bodyPr>
          <a:lstStyle/>
          <a:p>
            <a:pPr algn="ctr">
              <a:spcBef>
                <a:spcPct val="50000"/>
              </a:spcBef>
              <a:defRPr/>
            </a:pPr>
            <a:r>
              <a:rPr lang="de-DE" sz="900" dirty="0" smtClean="0">
                <a:solidFill>
                  <a:schemeClr val="tx1">
                    <a:lumMod val="65000"/>
                    <a:lumOff val="35000"/>
                  </a:schemeClr>
                </a:solidFill>
                <a:latin typeface="Arial" charset="0"/>
              </a:rPr>
              <a:t>Prof.</a:t>
            </a:r>
            <a:r>
              <a:rPr lang="de-DE" sz="900" baseline="0" dirty="0" smtClean="0">
                <a:solidFill>
                  <a:schemeClr val="tx1">
                    <a:lumMod val="65000"/>
                    <a:lumOff val="35000"/>
                  </a:schemeClr>
                </a:solidFill>
                <a:latin typeface="Arial" charset="0"/>
              </a:rPr>
              <a:t> Dr. Alfred </a:t>
            </a:r>
            <a:r>
              <a:rPr lang="de-DE" sz="900" baseline="0" dirty="0" smtClean="0">
                <a:solidFill>
                  <a:schemeClr val="tx1">
                    <a:lumMod val="65000"/>
                    <a:lumOff val="35000"/>
                  </a:schemeClr>
                </a:solidFill>
                <a:latin typeface="Arial" charset="0"/>
              </a:rPr>
              <a:t>Bauer/</a:t>
            </a:r>
            <a:r>
              <a:rPr lang="de-DE" sz="900" dirty="0" smtClean="0">
                <a:solidFill>
                  <a:schemeClr val="tx1">
                    <a:lumMod val="65000"/>
                    <a:lumOff val="35000"/>
                  </a:schemeClr>
                </a:solidFill>
                <a:latin typeface="Arial" charset="0"/>
              </a:rPr>
              <a:t>Dipl</a:t>
            </a:r>
            <a:r>
              <a:rPr lang="de-DE" sz="900" dirty="0" smtClean="0">
                <a:solidFill>
                  <a:schemeClr val="tx1">
                    <a:lumMod val="65000"/>
                    <a:lumOff val="35000"/>
                  </a:schemeClr>
                </a:solidFill>
                <a:latin typeface="Arial" charset="0"/>
              </a:rPr>
              <a:t>.-</a:t>
            </a:r>
            <a:r>
              <a:rPr lang="de-DE" sz="900" baseline="0" dirty="0" smtClean="0">
                <a:solidFill>
                  <a:schemeClr val="tx1">
                    <a:lumMod val="65000"/>
                    <a:lumOff val="35000"/>
                  </a:schemeClr>
                </a:solidFill>
                <a:latin typeface="Arial" charset="0"/>
              </a:rPr>
              <a:t>Betriebswirt </a:t>
            </a:r>
            <a:r>
              <a:rPr lang="de-DE" sz="900" dirty="0" smtClean="0">
                <a:solidFill>
                  <a:schemeClr val="tx1">
                    <a:lumMod val="65000"/>
                    <a:lumOff val="35000"/>
                  </a:schemeClr>
                </a:solidFill>
                <a:latin typeface="Arial" charset="0"/>
              </a:rPr>
              <a:t>Christiaan </a:t>
            </a:r>
            <a:r>
              <a:rPr lang="de-DE" sz="900" dirty="0">
                <a:solidFill>
                  <a:schemeClr val="tx1">
                    <a:lumMod val="65000"/>
                    <a:lumOff val="35000"/>
                  </a:schemeClr>
                </a:solidFill>
                <a:latin typeface="Arial" charset="0"/>
              </a:rPr>
              <a:t>Niemeijer </a:t>
            </a:r>
            <a:r>
              <a:rPr lang="de-DE" sz="900" dirty="0" smtClean="0">
                <a:solidFill>
                  <a:schemeClr val="tx1">
                    <a:lumMod val="65000"/>
                    <a:lumOff val="35000"/>
                  </a:schemeClr>
                </a:solidFill>
                <a:latin typeface="Arial" charset="0"/>
              </a:rPr>
              <a:t>– Mittelstands-Institut </a:t>
            </a:r>
            <a:r>
              <a:rPr lang="de-DE" sz="900" dirty="0">
                <a:solidFill>
                  <a:schemeClr val="tx1">
                    <a:lumMod val="65000"/>
                    <a:lumOff val="35000"/>
                  </a:schemeClr>
                </a:solidFill>
                <a:latin typeface="Arial" charset="0"/>
              </a:rPr>
              <a:t>an der Hochschule </a:t>
            </a:r>
            <a:r>
              <a:rPr lang="de-DE" sz="900" dirty="0" smtClean="0">
                <a:solidFill>
                  <a:schemeClr val="tx1">
                    <a:lumMod val="65000"/>
                    <a:lumOff val="35000"/>
                  </a:schemeClr>
                </a:solidFill>
                <a:latin typeface="Arial" charset="0"/>
              </a:rPr>
              <a:t>Kempten, Juni</a:t>
            </a:r>
            <a:r>
              <a:rPr lang="de-DE" sz="900" baseline="0" dirty="0" smtClean="0">
                <a:solidFill>
                  <a:schemeClr val="tx1">
                    <a:lumMod val="65000"/>
                    <a:lumOff val="35000"/>
                  </a:schemeClr>
                </a:solidFill>
                <a:latin typeface="Arial" charset="0"/>
              </a:rPr>
              <a:t> </a:t>
            </a:r>
            <a:r>
              <a:rPr lang="de-DE" sz="900" dirty="0" smtClean="0">
                <a:solidFill>
                  <a:schemeClr val="tx1">
                    <a:lumMod val="65000"/>
                    <a:lumOff val="35000"/>
                  </a:schemeClr>
                </a:solidFill>
                <a:latin typeface="Arial" charset="0"/>
              </a:rPr>
              <a:t>2013</a:t>
            </a:r>
            <a:endParaRPr lang="de-DE" sz="900" dirty="0">
              <a:solidFill>
                <a:schemeClr val="tx1">
                  <a:lumMod val="65000"/>
                  <a:lumOff val="35000"/>
                </a:schemeClr>
              </a:solidFill>
              <a:latin typeface="Arial" charset="0"/>
            </a:endParaRPr>
          </a:p>
        </p:txBody>
      </p:sp>
      <p:sp>
        <p:nvSpPr>
          <p:cNvPr id="2" name="Foliennummernplatzhalter 1"/>
          <p:cNvSpPr>
            <a:spLocks noGrp="1"/>
          </p:cNvSpPr>
          <p:nvPr>
            <p:ph type="sldNum" sz="quarter" idx="4"/>
          </p:nvPr>
        </p:nvSpPr>
        <p:spPr>
          <a:xfrm>
            <a:off x="95250" y="6273800"/>
            <a:ext cx="2133600" cy="365125"/>
          </a:xfrm>
          <a:prstGeom prst="rect">
            <a:avLst/>
          </a:prstGeom>
        </p:spPr>
        <p:txBody>
          <a:bodyPr vert="horz" lIns="91440" tIns="45720" rIns="91440" bIns="45720" rtlCol="0" anchor="ctr"/>
          <a:lstStyle>
            <a:lvl1pPr algn="l">
              <a:defRPr sz="1000" b="1">
                <a:solidFill>
                  <a:schemeClr val="tx1"/>
                </a:solidFill>
                <a:latin typeface="+mn-lt"/>
              </a:defRPr>
            </a:lvl1pPr>
          </a:lstStyle>
          <a:p>
            <a:fld id="{AE1F0372-A31A-4DC4-86BE-46B60E3BDA0D}" type="slidenum">
              <a:rPr lang="de-DE" smtClean="0"/>
              <a:pPr/>
              <a:t>‹Nr.›</a:t>
            </a:fld>
            <a:endParaRPr lang="de-DE" dirty="0"/>
          </a:p>
        </p:txBody>
      </p:sp>
      <p:pic>
        <p:nvPicPr>
          <p:cNvPr id="8" name="Grafik 7" descr="hlb-NRW-Logo_RGB.png"/>
          <p:cNvPicPr>
            <a:picLocks noChangeAspect="1"/>
          </p:cNvPicPr>
          <p:nvPr userDrawn="1"/>
        </p:nvPicPr>
        <p:blipFill>
          <a:blip r:embed="rId14" cstate="print"/>
          <a:stretch>
            <a:fillRect/>
          </a:stretch>
        </p:blipFill>
        <p:spPr>
          <a:xfrm>
            <a:off x="7959143" y="1"/>
            <a:ext cx="1184855" cy="11848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2000" b="1">
          <a:solidFill>
            <a:schemeClr val="tx1"/>
          </a:solidFill>
          <a:latin typeface="+mj-lt"/>
          <a:ea typeface="+mj-ea"/>
          <a:cs typeface="+mj-cs"/>
        </a:defRPr>
      </a:lvl1pPr>
      <a:lvl2pPr algn="ctr" rtl="0" eaLnBrk="0" fontAlgn="base" hangingPunct="0">
        <a:spcBef>
          <a:spcPct val="0"/>
        </a:spcBef>
        <a:spcAft>
          <a:spcPct val="0"/>
        </a:spcAft>
        <a:defRPr sz="2000" b="1">
          <a:solidFill>
            <a:schemeClr val="tx1"/>
          </a:solidFill>
          <a:latin typeface="Arial" charset="0"/>
        </a:defRPr>
      </a:lvl2pPr>
      <a:lvl3pPr algn="ctr" rtl="0" eaLnBrk="0" fontAlgn="base" hangingPunct="0">
        <a:spcBef>
          <a:spcPct val="0"/>
        </a:spcBef>
        <a:spcAft>
          <a:spcPct val="0"/>
        </a:spcAft>
        <a:defRPr sz="2000" b="1">
          <a:solidFill>
            <a:schemeClr val="tx1"/>
          </a:solidFill>
          <a:latin typeface="Arial" charset="0"/>
        </a:defRPr>
      </a:lvl3pPr>
      <a:lvl4pPr algn="ctr" rtl="0" eaLnBrk="0" fontAlgn="base" hangingPunct="0">
        <a:spcBef>
          <a:spcPct val="0"/>
        </a:spcBef>
        <a:spcAft>
          <a:spcPct val="0"/>
        </a:spcAft>
        <a:defRPr sz="2000" b="1">
          <a:solidFill>
            <a:schemeClr val="tx1"/>
          </a:solidFill>
          <a:latin typeface="Arial" charset="0"/>
        </a:defRPr>
      </a:lvl4pPr>
      <a:lvl5pPr algn="ctr" rtl="0" eaLnBrk="0" fontAlgn="base" hangingPunct="0">
        <a:spcBef>
          <a:spcPct val="0"/>
        </a:spcBef>
        <a:spcAft>
          <a:spcPct val="0"/>
        </a:spcAft>
        <a:defRPr sz="2000" b="1">
          <a:solidFill>
            <a:schemeClr val="tx1"/>
          </a:solidFill>
          <a:latin typeface="Arial" charset="0"/>
        </a:defRPr>
      </a:lvl5pPr>
      <a:lvl6pPr marL="457200" algn="ctr" rtl="0" fontAlgn="base">
        <a:spcBef>
          <a:spcPct val="0"/>
        </a:spcBef>
        <a:spcAft>
          <a:spcPct val="0"/>
        </a:spcAft>
        <a:defRPr sz="2000" b="1">
          <a:solidFill>
            <a:schemeClr val="tx1"/>
          </a:solidFill>
          <a:latin typeface="Arial" charset="0"/>
        </a:defRPr>
      </a:lvl6pPr>
      <a:lvl7pPr marL="914400" algn="ctr" rtl="0" fontAlgn="base">
        <a:spcBef>
          <a:spcPct val="0"/>
        </a:spcBef>
        <a:spcAft>
          <a:spcPct val="0"/>
        </a:spcAft>
        <a:defRPr sz="2000" b="1">
          <a:solidFill>
            <a:schemeClr val="tx1"/>
          </a:solidFill>
          <a:latin typeface="Arial" charset="0"/>
        </a:defRPr>
      </a:lvl7pPr>
      <a:lvl8pPr marL="1371600" algn="ctr" rtl="0" fontAlgn="base">
        <a:spcBef>
          <a:spcPct val="0"/>
        </a:spcBef>
        <a:spcAft>
          <a:spcPct val="0"/>
        </a:spcAft>
        <a:defRPr sz="2000" b="1">
          <a:solidFill>
            <a:schemeClr val="tx1"/>
          </a:solidFill>
          <a:latin typeface="Arial" charset="0"/>
        </a:defRPr>
      </a:lvl8pPr>
      <a:lvl9pPr marL="1828800" algn="ctr" rtl="0" fontAlgn="base">
        <a:spcBef>
          <a:spcPct val="0"/>
        </a:spcBef>
        <a:spcAft>
          <a:spcPct val="0"/>
        </a:spcAft>
        <a:defRPr sz="2000" b="1">
          <a:solidFill>
            <a:schemeClr val="tx1"/>
          </a:solidFill>
          <a:latin typeface="Arial" charset="0"/>
        </a:defRPr>
      </a:lvl9pPr>
    </p:titleStyle>
    <p:bodyStyle>
      <a:lvl1pPr marL="95250" algn="l" rtl="0" eaLnBrk="0" fontAlgn="base" hangingPunct="0">
        <a:spcBef>
          <a:spcPct val="20000"/>
        </a:spcBef>
        <a:spcAft>
          <a:spcPct val="0"/>
        </a:spcAft>
        <a:defRPr sz="2000">
          <a:solidFill>
            <a:schemeClr val="bg1"/>
          </a:solidFill>
          <a:latin typeface="+mn-lt"/>
          <a:ea typeface="+mn-ea"/>
          <a:cs typeface="+mn-cs"/>
        </a:defRPr>
      </a:lvl1pPr>
      <a:lvl2pPr marL="857250" indent="-285750" algn="l" rtl="0" eaLnBrk="0" fontAlgn="base" hangingPunct="0">
        <a:spcBef>
          <a:spcPct val="20000"/>
        </a:spcBef>
        <a:spcAft>
          <a:spcPct val="0"/>
        </a:spcAft>
        <a:buChar char="–"/>
        <a:defRPr>
          <a:solidFill>
            <a:schemeClr val="tx1"/>
          </a:solidFill>
          <a:latin typeface="+mn-lt"/>
        </a:defRPr>
      </a:lvl2pPr>
      <a:lvl3pPr marL="1276350" indent="-228600" algn="l" rtl="0" eaLnBrk="0" fontAlgn="base" hangingPunct="0">
        <a:spcBef>
          <a:spcPct val="20000"/>
        </a:spcBef>
        <a:spcAft>
          <a:spcPct val="0"/>
        </a:spcAft>
        <a:buChar char="•"/>
        <a:defRPr sz="2400">
          <a:solidFill>
            <a:schemeClr val="tx1"/>
          </a:solidFill>
          <a:latin typeface="Times New Roman" pitchFamily="18" charset="0"/>
        </a:defRPr>
      </a:lvl3pPr>
      <a:lvl4pPr marL="1695450" indent="-228600" algn="l" rtl="0" eaLnBrk="0" fontAlgn="base" hangingPunct="0">
        <a:spcBef>
          <a:spcPct val="20000"/>
        </a:spcBef>
        <a:spcAft>
          <a:spcPct val="0"/>
        </a:spcAft>
        <a:buChar char="–"/>
        <a:defRPr sz="2000">
          <a:solidFill>
            <a:schemeClr val="tx1"/>
          </a:solidFill>
          <a:latin typeface="Times New Roman" pitchFamily="18" charset="0"/>
        </a:defRPr>
      </a:lvl4pPr>
      <a:lvl5pPr marL="2114550" indent="-228600" algn="l" rtl="0" eaLnBrk="0" fontAlgn="base" hangingPunct="0">
        <a:spcBef>
          <a:spcPct val="20000"/>
        </a:spcBef>
        <a:spcAft>
          <a:spcPct val="0"/>
        </a:spcAft>
        <a:buChar char="»"/>
        <a:defRPr sz="2000">
          <a:solidFill>
            <a:schemeClr val="tx1"/>
          </a:solidFill>
          <a:latin typeface="Times New Roman" pitchFamily="18" charset="0"/>
        </a:defRPr>
      </a:lvl5pPr>
      <a:lvl6pPr marL="2571750" indent="-228600" algn="l" rtl="0" fontAlgn="base">
        <a:spcBef>
          <a:spcPct val="20000"/>
        </a:spcBef>
        <a:spcAft>
          <a:spcPct val="0"/>
        </a:spcAft>
        <a:buChar char="»"/>
        <a:defRPr sz="2000">
          <a:solidFill>
            <a:schemeClr val="tx1"/>
          </a:solidFill>
          <a:latin typeface="Times New Roman" pitchFamily="18" charset="0"/>
        </a:defRPr>
      </a:lvl6pPr>
      <a:lvl7pPr marL="3028950" indent="-228600" algn="l" rtl="0" fontAlgn="base">
        <a:spcBef>
          <a:spcPct val="20000"/>
        </a:spcBef>
        <a:spcAft>
          <a:spcPct val="0"/>
        </a:spcAft>
        <a:buChar char="»"/>
        <a:defRPr sz="2000">
          <a:solidFill>
            <a:schemeClr val="tx1"/>
          </a:solidFill>
          <a:latin typeface="Times New Roman" pitchFamily="18" charset="0"/>
        </a:defRPr>
      </a:lvl7pPr>
      <a:lvl8pPr marL="3486150" indent="-228600" algn="l" rtl="0" fontAlgn="base">
        <a:spcBef>
          <a:spcPct val="20000"/>
        </a:spcBef>
        <a:spcAft>
          <a:spcPct val="0"/>
        </a:spcAft>
        <a:buChar char="»"/>
        <a:defRPr sz="2000">
          <a:solidFill>
            <a:schemeClr val="tx1"/>
          </a:solidFill>
          <a:latin typeface="Times New Roman" pitchFamily="18" charset="0"/>
        </a:defRPr>
      </a:lvl8pPr>
      <a:lvl9pPr marL="394335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0719B-40AD-4F36-8A3D-D5D0ED70F1E0}" type="datetimeFigureOut">
              <a:rPr lang="de-DE" smtClean="0"/>
              <a:t>09.04.2014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013E6-EC57-40D7-905F-2FBCCA0D9584}"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8.xml"/></Relationships>
</file>

<file path=ppt/slides/_rels/slide3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34.xml"/></Relationships>
</file>

<file path=ppt/slides/_rels/slide3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8467"/>
            <a:ext cx="9127066" cy="1039906"/>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58" name="Text Box 9"/>
          <p:cNvSpPr txBox="1">
            <a:spLocks noChangeArrowheads="1"/>
          </p:cNvSpPr>
          <p:nvPr/>
        </p:nvSpPr>
        <p:spPr bwMode="auto">
          <a:xfrm>
            <a:off x="3908163" y="5364418"/>
            <a:ext cx="2612832" cy="4606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DE" sz="1200" b="1" i="1" dirty="0" smtClean="0">
                <a:latin typeface="Arial" charset="0"/>
              </a:rPr>
              <a:t>Mittelstands-Institut </a:t>
            </a:r>
          </a:p>
          <a:p>
            <a:pPr eaLnBrk="1" hangingPunct="1"/>
            <a:r>
              <a:rPr lang="de-DE" sz="1200" b="1" i="1" dirty="0" smtClean="0">
                <a:latin typeface="Arial" charset="0"/>
              </a:rPr>
              <a:t>an der Hochschule </a:t>
            </a:r>
            <a:r>
              <a:rPr lang="de-DE" sz="1200" b="1" i="1" dirty="0">
                <a:latin typeface="Arial" charset="0"/>
              </a:rPr>
              <a:t>Kempten</a:t>
            </a:r>
          </a:p>
        </p:txBody>
      </p:sp>
      <p:sp>
        <p:nvSpPr>
          <p:cNvPr id="2052" name="Rectangle 10"/>
          <p:cNvSpPr>
            <a:spLocks noGrp="1" noChangeArrowheads="1"/>
          </p:cNvSpPr>
          <p:nvPr>
            <p:ph type="subTitle" idx="1"/>
          </p:nvPr>
        </p:nvSpPr>
        <p:spPr>
          <a:xfrm>
            <a:off x="1363133" y="6165946"/>
            <a:ext cx="6400800" cy="293688"/>
          </a:xfrm>
        </p:spPr>
        <p:txBody>
          <a:bodyPr/>
          <a:lstStyle/>
          <a:p>
            <a:pPr indent="95250" eaLnBrk="1" hangingPunct="1">
              <a:lnSpc>
                <a:spcPct val="80000"/>
              </a:lnSpc>
            </a:pPr>
            <a:r>
              <a:rPr lang="de-DE" sz="1600" dirty="0" smtClean="0">
                <a:solidFill>
                  <a:schemeClr val="tx1">
                    <a:lumMod val="65000"/>
                    <a:lumOff val="35000"/>
                  </a:schemeClr>
                </a:solidFill>
              </a:rPr>
              <a:t> Juni 2013</a:t>
            </a:r>
          </a:p>
        </p:txBody>
      </p:sp>
      <p:sp>
        <p:nvSpPr>
          <p:cNvPr id="2053" name="Rectangle 11"/>
          <p:cNvSpPr>
            <a:spLocks noChangeArrowheads="1"/>
          </p:cNvSpPr>
          <p:nvPr/>
        </p:nvSpPr>
        <p:spPr bwMode="auto">
          <a:xfrm>
            <a:off x="0" y="6597650"/>
            <a:ext cx="9143999" cy="26035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de-DE"/>
          </a:p>
        </p:txBody>
      </p:sp>
      <p:sp>
        <p:nvSpPr>
          <p:cNvPr id="13" name="Textfeld 12"/>
          <p:cNvSpPr txBox="1"/>
          <p:nvPr/>
        </p:nvSpPr>
        <p:spPr>
          <a:xfrm>
            <a:off x="-16934" y="2058108"/>
            <a:ext cx="9160934" cy="2031325"/>
          </a:xfrm>
          <a:prstGeom prst="rect">
            <a:avLst/>
          </a:prstGeom>
          <a:solidFill>
            <a:schemeClr val="bg1">
              <a:lumMod val="75000"/>
            </a:schemeClr>
          </a:solidFill>
        </p:spPr>
        <p:txBody>
          <a:bodyPr wrap="square" rtlCol="0">
            <a:spAutoFit/>
          </a:bodyPr>
          <a:lstStyle/>
          <a:p>
            <a:pPr algn="ctr">
              <a:lnSpc>
                <a:spcPct val="150000"/>
              </a:lnSpc>
            </a:pPr>
            <a:r>
              <a:rPr lang="de-DE" sz="2800" b="1" kern="0" dirty="0" smtClean="0">
                <a:solidFill>
                  <a:schemeClr val="tx1">
                    <a:lumMod val="65000"/>
                    <a:lumOff val="35000"/>
                  </a:schemeClr>
                </a:solidFill>
                <a:latin typeface="Arial" charset="0"/>
                <a:ea typeface="+mj-ea"/>
                <a:cs typeface="+mj-cs"/>
              </a:rPr>
              <a:t>Online-Befragung zur </a:t>
            </a:r>
            <a:r>
              <a:rPr lang="de-DE" sz="2800" b="1" kern="0" dirty="0" err="1">
                <a:solidFill>
                  <a:schemeClr val="tx1">
                    <a:lumMod val="65000"/>
                    <a:lumOff val="35000"/>
                  </a:schemeClr>
                </a:solidFill>
                <a:latin typeface="Arial" charset="0"/>
                <a:ea typeface="+mj-ea"/>
                <a:cs typeface="+mj-cs"/>
              </a:rPr>
              <a:t>Workload</a:t>
            </a:r>
            <a:r>
              <a:rPr lang="de-DE" sz="2800" b="1" kern="0" dirty="0">
                <a:solidFill>
                  <a:schemeClr val="tx1">
                    <a:lumMod val="65000"/>
                    <a:lumOff val="35000"/>
                  </a:schemeClr>
                </a:solidFill>
                <a:latin typeface="Arial" charset="0"/>
                <a:ea typeface="+mj-ea"/>
                <a:cs typeface="+mj-cs"/>
              </a:rPr>
              <a:t> </a:t>
            </a:r>
            <a:endParaRPr lang="de-DE" sz="2800" b="1" kern="0" dirty="0" smtClean="0">
              <a:solidFill>
                <a:schemeClr val="tx1">
                  <a:lumMod val="65000"/>
                  <a:lumOff val="35000"/>
                </a:schemeClr>
              </a:solidFill>
              <a:latin typeface="Arial" charset="0"/>
              <a:ea typeface="+mj-ea"/>
              <a:cs typeface="+mj-cs"/>
            </a:endParaRPr>
          </a:p>
          <a:p>
            <a:pPr algn="ctr">
              <a:lnSpc>
                <a:spcPct val="150000"/>
              </a:lnSpc>
            </a:pPr>
            <a:r>
              <a:rPr lang="de-DE" sz="2800" b="1" kern="0" dirty="0" smtClean="0">
                <a:solidFill>
                  <a:schemeClr val="tx1">
                    <a:lumMod val="65000"/>
                    <a:lumOff val="35000"/>
                  </a:schemeClr>
                </a:solidFill>
                <a:latin typeface="Arial" charset="0"/>
                <a:ea typeface="+mj-ea"/>
                <a:cs typeface="+mj-cs"/>
              </a:rPr>
              <a:t>von </a:t>
            </a:r>
            <a:r>
              <a:rPr lang="de-DE" sz="2800" b="1" kern="0" dirty="0">
                <a:solidFill>
                  <a:schemeClr val="tx1">
                    <a:lumMod val="65000"/>
                    <a:lumOff val="35000"/>
                  </a:schemeClr>
                </a:solidFill>
                <a:latin typeface="Arial" charset="0"/>
                <a:ea typeface="+mj-ea"/>
                <a:cs typeface="+mj-cs"/>
              </a:rPr>
              <a:t>Professorinnen und Professoren </a:t>
            </a:r>
            <a:endParaRPr lang="de-DE" sz="2800" b="1" kern="0" dirty="0" smtClean="0">
              <a:solidFill>
                <a:schemeClr val="tx1">
                  <a:lumMod val="65000"/>
                  <a:lumOff val="35000"/>
                </a:schemeClr>
              </a:solidFill>
              <a:latin typeface="Arial" charset="0"/>
              <a:ea typeface="+mj-ea"/>
              <a:cs typeface="+mj-cs"/>
            </a:endParaRPr>
          </a:p>
          <a:p>
            <a:pPr algn="ctr">
              <a:lnSpc>
                <a:spcPct val="150000"/>
              </a:lnSpc>
            </a:pPr>
            <a:r>
              <a:rPr lang="de-DE" sz="2800" b="1" kern="0" dirty="0" smtClean="0">
                <a:solidFill>
                  <a:schemeClr val="tx1">
                    <a:lumMod val="65000"/>
                    <a:lumOff val="35000"/>
                  </a:schemeClr>
                </a:solidFill>
                <a:latin typeface="Arial" charset="0"/>
                <a:ea typeface="+mj-ea"/>
                <a:cs typeface="+mj-cs"/>
              </a:rPr>
              <a:t>an Fachhochschulen in Nordrhein-Westfalen</a:t>
            </a:r>
            <a:endParaRPr lang="de-DE" sz="2800" dirty="0">
              <a:solidFill>
                <a:schemeClr val="tx1">
                  <a:lumMod val="65000"/>
                  <a:lumOff val="35000"/>
                </a:schemeClr>
              </a:solidFill>
            </a:endParaRPr>
          </a:p>
        </p:txBody>
      </p:sp>
      <p:sp>
        <p:nvSpPr>
          <p:cNvPr id="14" name="Textfeld 13"/>
          <p:cNvSpPr txBox="1"/>
          <p:nvPr/>
        </p:nvSpPr>
        <p:spPr>
          <a:xfrm>
            <a:off x="2632601" y="4308603"/>
            <a:ext cx="3979333" cy="369332"/>
          </a:xfrm>
          <a:prstGeom prst="rect">
            <a:avLst/>
          </a:prstGeom>
          <a:noFill/>
        </p:spPr>
        <p:txBody>
          <a:bodyPr wrap="square" rtlCol="0">
            <a:spAutoFit/>
          </a:bodyPr>
          <a:lstStyle/>
          <a:p>
            <a:pPr algn="ctr"/>
            <a:r>
              <a:rPr lang="de-DE" sz="1800" b="1" kern="0" dirty="0" smtClean="0">
                <a:solidFill>
                  <a:schemeClr val="tx1">
                    <a:lumMod val="65000"/>
                    <a:lumOff val="35000"/>
                  </a:schemeClr>
                </a:solidFill>
                <a:latin typeface="Arial"/>
                <a:ea typeface="+mj-ea"/>
                <a:cs typeface="+mj-cs"/>
              </a:rPr>
              <a:t>April bis Mai 2013</a:t>
            </a:r>
            <a:endParaRPr lang="de-DE" sz="1800" dirty="0">
              <a:solidFill>
                <a:schemeClr val="tx1">
                  <a:lumMod val="65000"/>
                  <a:lumOff val="35000"/>
                </a:schemeClr>
              </a:solidFill>
            </a:endParaRPr>
          </a:p>
        </p:txBody>
      </p:sp>
      <p:pic>
        <p:nvPicPr>
          <p:cNvPr id="12" name="Grafik 11" descr="mit-logo-4c_small.jpg"/>
          <p:cNvPicPr>
            <a:picLocks noChangeAspect="1"/>
          </p:cNvPicPr>
          <p:nvPr/>
        </p:nvPicPr>
        <p:blipFill>
          <a:blip r:embed="rId2" cstate="print"/>
          <a:stretch>
            <a:fillRect/>
          </a:stretch>
        </p:blipFill>
        <p:spPr>
          <a:xfrm>
            <a:off x="3127941" y="5320803"/>
            <a:ext cx="746921" cy="486992"/>
          </a:xfrm>
          <a:prstGeom prst="rect">
            <a:avLst/>
          </a:prstGeom>
        </p:spPr>
      </p:pic>
      <p:pic>
        <p:nvPicPr>
          <p:cNvPr id="10" name="Grafik 9" descr="hlb-NRW-Logo_RGB.png"/>
          <p:cNvPicPr>
            <a:picLocks noChangeAspect="1"/>
          </p:cNvPicPr>
          <p:nvPr/>
        </p:nvPicPr>
        <p:blipFill>
          <a:blip r:embed="rId3" cstate="print"/>
          <a:stretch>
            <a:fillRect/>
          </a:stretch>
        </p:blipFill>
        <p:spPr>
          <a:xfrm>
            <a:off x="7467600" y="1"/>
            <a:ext cx="1676399" cy="160712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209551" y="914400"/>
            <a:ext cx="8543924" cy="712389"/>
          </a:xfrm>
        </p:spPr>
        <p:txBody>
          <a:bodyPr/>
          <a:lstStyle/>
          <a:p>
            <a:pPr eaLnBrk="1" hangingPunct="1"/>
            <a:r>
              <a:rPr lang="de-DE" b="1" dirty="0" smtClean="0"/>
              <a:t>Anzahl Wochenarbeitsstunden für Administration und </a:t>
            </a:r>
            <a:r>
              <a:rPr lang="de-DE" b="1" dirty="0" smtClean="0"/>
              <a:t/>
            </a:r>
            <a:br>
              <a:rPr lang="de-DE" b="1" dirty="0" smtClean="0"/>
            </a:br>
            <a:r>
              <a:rPr lang="de-DE" b="1" dirty="0" smtClean="0"/>
              <a:t>Weiterbildung</a:t>
            </a:r>
            <a:br>
              <a:rPr lang="de-DE" b="1" dirty="0" smtClean="0"/>
            </a:br>
            <a:r>
              <a:rPr lang="de-DE" sz="1400" dirty="0" smtClean="0">
                <a:solidFill>
                  <a:schemeClr val="bg1">
                    <a:lumMod val="50000"/>
                  </a:schemeClr>
                </a:solidFill>
              </a:rPr>
              <a:t>Wie </a:t>
            </a:r>
            <a:r>
              <a:rPr lang="de-DE" sz="1400" dirty="0">
                <a:solidFill>
                  <a:schemeClr val="bg1">
                    <a:lumMod val="50000"/>
                  </a:schemeClr>
                </a:solidFill>
              </a:rPr>
              <a:t>viel Zeit pro Woche benötigen Sie durchschnittlich für folgende </a:t>
            </a:r>
            <a:r>
              <a:rPr lang="de-DE" sz="1400" dirty="0" smtClean="0">
                <a:solidFill>
                  <a:schemeClr val="bg1">
                    <a:lumMod val="50000"/>
                  </a:schemeClr>
                </a:solidFill>
              </a:rPr>
              <a:t>Bereiche?</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a:t>
            </a:r>
            <a:r>
              <a:rPr lang="de-DE" sz="1400" dirty="0" smtClean="0"/>
              <a:t>Stunden</a:t>
            </a:r>
            <a:endParaRPr lang="de-DE" sz="1400" b="0" dirty="0" smtClean="0"/>
          </a:p>
        </p:txBody>
      </p:sp>
      <p:sp>
        <p:nvSpPr>
          <p:cNvPr id="241672" name="Text Box 8"/>
          <p:cNvSpPr txBox="1">
            <a:spLocks noChangeArrowheads="1"/>
          </p:cNvSpPr>
          <p:nvPr/>
        </p:nvSpPr>
        <p:spPr bwMode="auto">
          <a:xfrm>
            <a:off x="5571460" y="6300258"/>
            <a:ext cx="3561957"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&gt; 580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10</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1084321213"/>
              </p:ext>
            </p:extLst>
          </p:nvPr>
        </p:nvGraphicFramePr>
        <p:xfrm>
          <a:off x="552893" y="1754372"/>
          <a:ext cx="7868093" cy="41487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432286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209551" y="914400"/>
            <a:ext cx="8543924" cy="712389"/>
          </a:xfrm>
        </p:spPr>
        <p:txBody>
          <a:bodyPr/>
          <a:lstStyle/>
          <a:p>
            <a:pPr eaLnBrk="1" hangingPunct="1"/>
            <a:r>
              <a:rPr lang="de-DE" b="1" dirty="0" smtClean="0"/>
              <a:t>Anzahl Überstunden</a:t>
            </a:r>
            <a:br>
              <a:rPr lang="de-DE" b="1" dirty="0" smtClean="0"/>
            </a:br>
            <a:r>
              <a:rPr lang="de-DE" sz="1400" dirty="0">
                <a:solidFill>
                  <a:schemeClr val="bg1">
                    <a:lumMod val="50000"/>
                  </a:schemeClr>
                </a:solidFill>
              </a:rPr>
              <a:t>Wie viele Überstunden bzw. Mehrarbeit haben Sie derzeit kumuliert?</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a:t>
            </a:r>
            <a:r>
              <a:rPr lang="de-DE" sz="1400" dirty="0" smtClean="0"/>
              <a:t>Prozent </a:t>
            </a:r>
            <a:endParaRPr lang="de-DE" sz="1400" b="0" dirty="0" smtClean="0"/>
          </a:p>
        </p:txBody>
      </p:sp>
      <p:sp>
        <p:nvSpPr>
          <p:cNvPr id="241672" name="Text Box 8"/>
          <p:cNvSpPr txBox="1">
            <a:spLocks noChangeArrowheads="1"/>
          </p:cNvSpPr>
          <p:nvPr/>
        </p:nvSpPr>
        <p:spPr bwMode="auto">
          <a:xfrm>
            <a:off x="6039293" y="6300258"/>
            <a:ext cx="309412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11</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1590097538"/>
              </p:ext>
            </p:extLst>
          </p:nvPr>
        </p:nvGraphicFramePr>
        <p:xfrm>
          <a:off x="458529" y="1637414"/>
          <a:ext cx="8430291" cy="43972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87287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33450"/>
            <a:ext cx="7758112" cy="485775"/>
          </a:xfrm>
        </p:spPr>
        <p:txBody>
          <a:bodyPr/>
          <a:lstStyle/>
          <a:p>
            <a:pPr eaLnBrk="1" hangingPunct="1"/>
            <a:r>
              <a:rPr lang="de-DE" b="1" dirty="0"/>
              <a:t>Ihre Erreichbarkeit für Studierende</a:t>
            </a:r>
            <a:r>
              <a:rPr lang="de-DE" b="1" dirty="0" smtClean="0"/>
              <a:t/>
            </a:r>
            <a:br>
              <a:rPr lang="de-DE" b="1" dirty="0" smtClean="0"/>
            </a:br>
            <a:r>
              <a:rPr lang="de-DE" sz="1400" b="0" dirty="0" smtClean="0"/>
              <a:t>Angaben in Prozent, Mehrfachantworten möglich</a:t>
            </a:r>
          </a:p>
        </p:txBody>
      </p:sp>
      <p:sp>
        <p:nvSpPr>
          <p:cNvPr id="241672" name="Text Box 8"/>
          <p:cNvSpPr txBox="1">
            <a:spLocks noChangeArrowheads="1"/>
          </p:cNvSpPr>
          <p:nvPr/>
        </p:nvSpPr>
        <p:spPr bwMode="auto">
          <a:xfrm>
            <a:off x="5688420" y="6300258"/>
            <a:ext cx="344499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12</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984335160"/>
              </p:ext>
            </p:extLst>
          </p:nvPr>
        </p:nvGraphicFramePr>
        <p:xfrm>
          <a:off x="554001" y="1285346"/>
          <a:ext cx="8248650" cy="5014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71022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361949" y="988832"/>
            <a:ext cx="8486775" cy="617138"/>
          </a:xfrm>
        </p:spPr>
        <p:txBody>
          <a:bodyPr/>
          <a:lstStyle/>
          <a:p>
            <a:pPr eaLnBrk="1" hangingPunct="1"/>
            <a:r>
              <a:rPr lang="de-DE" b="1" dirty="0" smtClean="0"/>
              <a:t>Kann den </a:t>
            </a:r>
            <a:r>
              <a:rPr lang="de-DE" b="1" dirty="0"/>
              <a:t>Betreuungserwartungen der Studierenden </a:t>
            </a:r>
            <a:r>
              <a:rPr lang="de-DE" b="1" dirty="0" smtClean="0"/>
              <a:t/>
            </a:r>
            <a:br>
              <a:rPr lang="de-DE" b="1" dirty="0" smtClean="0"/>
            </a:br>
            <a:r>
              <a:rPr lang="de-DE" b="1" dirty="0" smtClean="0"/>
              <a:t>gerecht </a:t>
            </a:r>
            <a:r>
              <a:rPr lang="de-DE" b="1" dirty="0"/>
              <a:t>werden</a:t>
            </a:r>
            <a:r>
              <a:rPr lang="de-DE" b="1" dirty="0" smtClean="0"/>
              <a:t/>
            </a:r>
            <a:br>
              <a:rPr lang="de-DE" b="1" dirty="0" smtClean="0"/>
            </a:br>
            <a:r>
              <a:rPr lang="de-DE" sz="1400" dirty="0">
                <a:solidFill>
                  <a:schemeClr val="bg1">
                    <a:lumMod val="50000"/>
                  </a:schemeClr>
                </a:solidFill>
              </a:rPr>
              <a:t>Können Sie den Betreuungserwartungen der Studierenden gerecht werden?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7" name="Text Box 8"/>
          <p:cNvSpPr txBox="1">
            <a:spLocks noChangeArrowheads="1"/>
          </p:cNvSpPr>
          <p:nvPr/>
        </p:nvSpPr>
        <p:spPr bwMode="auto">
          <a:xfrm>
            <a:off x="5890437" y="6289876"/>
            <a:ext cx="3100105"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13</a:t>
            </a:fld>
            <a:endParaRPr lang="de-DE" dirty="0"/>
          </a:p>
        </p:txBody>
      </p:sp>
      <p:graphicFrame>
        <p:nvGraphicFramePr>
          <p:cNvPr id="8" name="Diagramm 7"/>
          <p:cNvGraphicFramePr>
            <a:graphicFrameLocks/>
          </p:cNvGraphicFramePr>
          <p:nvPr>
            <p:extLst>
              <p:ext uri="{D42A27DB-BD31-4B8C-83A1-F6EECF244321}">
                <p14:modId xmlns:p14="http://schemas.microsoft.com/office/powerpoint/2010/main" xmlns="" val="3544106606"/>
              </p:ext>
            </p:extLst>
          </p:nvPr>
        </p:nvGraphicFramePr>
        <p:xfrm>
          <a:off x="626102" y="1115477"/>
          <a:ext cx="7934325" cy="49672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897947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935658"/>
            <a:ext cx="7225145" cy="797442"/>
          </a:xfrm>
        </p:spPr>
        <p:txBody>
          <a:bodyPr/>
          <a:lstStyle/>
          <a:p>
            <a:r>
              <a:rPr lang="de-DE" b="1" dirty="0" smtClean="0"/>
              <a:t>Genannte </a:t>
            </a:r>
            <a:r>
              <a:rPr lang="de-DE" b="1" dirty="0" smtClean="0"/>
              <a:t>Gründe</a:t>
            </a:r>
            <a:r>
              <a:rPr lang="de-DE" b="1" dirty="0" smtClean="0"/>
              <a:t>, warum man den Betreuungserwartungen nicht gerecht werden kann</a:t>
            </a:r>
            <a:r>
              <a:rPr lang="de-DE" dirty="0" smtClean="0"/>
              <a:t> (</a:t>
            </a:r>
            <a:r>
              <a:rPr lang="de-DE" dirty="0" err="1" smtClean="0"/>
              <a:t>ungestützte</a:t>
            </a:r>
            <a:r>
              <a:rPr lang="de-DE" dirty="0" smtClean="0"/>
              <a:t> Antworten)</a:t>
            </a:r>
            <a:br>
              <a:rPr lang="de-DE" dirty="0" smtClean="0"/>
            </a:br>
            <a:r>
              <a:rPr lang="de-DE" sz="1600" dirty="0" smtClean="0"/>
              <a:t>Angaben in Prozent</a:t>
            </a:r>
            <a:endParaRPr lang="de-DE" dirty="0"/>
          </a:p>
        </p:txBody>
      </p:sp>
      <p:sp>
        <p:nvSpPr>
          <p:cNvPr id="3" name="Foliennummernplatzhalter 2"/>
          <p:cNvSpPr>
            <a:spLocks noGrp="1"/>
          </p:cNvSpPr>
          <p:nvPr>
            <p:ph type="sldNum" sz="quarter" idx="10"/>
          </p:nvPr>
        </p:nvSpPr>
        <p:spPr/>
        <p:txBody>
          <a:bodyPr/>
          <a:lstStyle/>
          <a:p>
            <a:fld id="{AE1F0372-A31A-4DC4-86BE-46B60E3BDA0D}" type="slidenum">
              <a:rPr lang="de-DE" smtClean="0"/>
              <a:pPr/>
              <a:t>14</a:t>
            </a:fld>
            <a:endParaRPr lang="de-DE" dirty="0"/>
          </a:p>
        </p:txBody>
      </p:sp>
      <p:sp>
        <p:nvSpPr>
          <p:cNvPr id="5" name="Text Box 8"/>
          <p:cNvSpPr txBox="1">
            <a:spLocks noChangeArrowheads="1"/>
          </p:cNvSpPr>
          <p:nvPr/>
        </p:nvSpPr>
        <p:spPr bwMode="auto">
          <a:xfrm>
            <a:off x="6100549" y="6108954"/>
            <a:ext cx="2929151"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157 Antworten</a:t>
            </a:r>
            <a:endParaRPr lang="de-DE" sz="1100" dirty="0">
              <a:latin typeface="Arial" charset="0"/>
            </a:endParaRPr>
          </a:p>
        </p:txBody>
      </p:sp>
      <p:graphicFrame>
        <p:nvGraphicFramePr>
          <p:cNvPr id="6" name="Diagramm 5"/>
          <p:cNvGraphicFramePr>
            <a:graphicFrameLocks/>
          </p:cNvGraphicFramePr>
          <p:nvPr>
            <p:extLst>
              <p:ext uri="{D42A27DB-BD31-4B8C-83A1-F6EECF244321}">
                <p14:modId xmlns:p14="http://schemas.microsoft.com/office/powerpoint/2010/main" xmlns="" val="4074714510"/>
              </p:ext>
            </p:extLst>
          </p:nvPr>
        </p:nvGraphicFramePr>
        <p:xfrm>
          <a:off x="1252537" y="1665542"/>
          <a:ext cx="6743700" cy="4443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82689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72940" y="988831"/>
            <a:ext cx="7758112" cy="674288"/>
          </a:xfrm>
        </p:spPr>
        <p:txBody>
          <a:bodyPr/>
          <a:lstStyle/>
          <a:p>
            <a:pPr eaLnBrk="1" hangingPunct="1"/>
            <a:r>
              <a:rPr lang="de-DE" b="1" dirty="0" smtClean="0"/>
              <a:t>Anteil der Befragten, die sich mit Forschung beschäftigen</a:t>
            </a:r>
            <a:br>
              <a:rPr lang="de-DE" b="1" dirty="0" smtClean="0"/>
            </a:br>
            <a:r>
              <a:rPr lang="de-DE" sz="1400" b="0" dirty="0" smtClean="0"/>
              <a:t>Angaben in Prozent</a:t>
            </a:r>
          </a:p>
        </p:txBody>
      </p:sp>
      <p:sp>
        <p:nvSpPr>
          <p:cNvPr id="241672" name="Text Box 8"/>
          <p:cNvSpPr txBox="1">
            <a:spLocks noChangeArrowheads="1"/>
          </p:cNvSpPr>
          <p:nvPr/>
        </p:nvSpPr>
        <p:spPr bwMode="auto">
          <a:xfrm>
            <a:off x="5316280" y="6300258"/>
            <a:ext cx="381713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15</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3241147481"/>
              </p:ext>
            </p:extLst>
          </p:nvPr>
        </p:nvGraphicFramePr>
        <p:xfrm>
          <a:off x="414337" y="1159780"/>
          <a:ext cx="8315325" cy="48148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151908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523875" y="923926"/>
            <a:ext cx="8017809" cy="638174"/>
          </a:xfrm>
        </p:spPr>
        <p:txBody>
          <a:bodyPr/>
          <a:lstStyle/>
          <a:p>
            <a:pPr eaLnBrk="1" hangingPunct="1"/>
            <a:r>
              <a:rPr lang="de-DE" b="1" dirty="0" smtClean="0"/>
              <a:t>Anzahl Wochenarbeitsstunden für Forschung</a:t>
            </a:r>
            <a:br>
              <a:rPr lang="de-DE" b="1" dirty="0" smtClean="0"/>
            </a:br>
            <a:r>
              <a:rPr lang="de-DE" sz="1400" dirty="0">
                <a:solidFill>
                  <a:schemeClr val="bg1">
                    <a:lumMod val="50000"/>
                  </a:schemeClr>
                </a:solidFill>
              </a:rPr>
              <a:t>Wie viel Zeit pro Woche wenden Sie durchschnittlich im Jahr für Forschung auf?</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 </a:t>
            </a:r>
            <a:endParaRPr lang="de-DE" sz="3200" b="0" dirty="0" smtClean="0">
              <a:solidFill>
                <a:srgbClr val="FF0000"/>
              </a:solidFill>
            </a:endParaRPr>
          </a:p>
        </p:txBody>
      </p:sp>
      <p:sp>
        <p:nvSpPr>
          <p:cNvPr id="241672" name="Text Box 8"/>
          <p:cNvSpPr txBox="1">
            <a:spLocks noChangeArrowheads="1"/>
          </p:cNvSpPr>
          <p:nvPr/>
        </p:nvSpPr>
        <p:spPr bwMode="auto">
          <a:xfrm>
            <a:off x="5791201" y="5898344"/>
            <a:ext cx="3305174"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DE" sz="1100" dirty="0" smtClean="0">
                <a:latin typeface="Arial" charset="0"/>
              </a:rPr>
              <a:t>Basis Nordrhein-Westfalen: 438 Befragte, die Stunden für die Forschung angegeben haben</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16</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2051119442"/>
              </p:ext>
            </p:extLst>
          </p:nvPr>
        </p:nvGraphicFramePr>
        <p:xfrm>
          <a:off x="421314" y="1510531"/>
          <a:ext cx="8343900" cy="4762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610486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523875" y="923926"/>
            <a:ext cx="8017809" cy="638174"/>
          </a:xfrm>
        </p:spPr>
        <p:txBody>
          <a:bodyPr/>
          <a:lstStyle/>
          <a:p>
            <a:pPr eaLnBrk="1" hangingPunct="1"/>
            <a:r>
              <a:rPr lang="de-DE" b="1" dirty="0" smtClean="0"/>
              <a:t>Durchschnittliche Anzahl Wochenarbeitsstunden </a:t>
            </a:r>
            <a:r>
              <a:rPr lang="de-DE" b="1" dirty="0" smtClean="0"/>
              <a:t/>
            </a:r>
            <a:br>
              <a:rPr lang="de-DE" b="1" dirty="0" smtClean="0"/>
            </a:br>
            <a:r>
              <a:rPr lang="de-DE" b="1" dirty="0" smtClean="0"/>
              <a:t>für </a:t>
            </a:r>
            <a:r>
              <a:rPr lang="de-DE" b="1" dirty="0" smtClean="0"/>
              <a:t>Forschung</a:t>
            </a:r>
            <a:br>
              <a:rPr lang="de-DE" b="1" dirty="0" smtClean="0"/>
            </a:br>
            <a:r>
              <a:rPr lang="de-DE" sz="1400" dirty="0">
                <a:solidFill>
                  <a:schemeClr val="bg1">
                    <a:lumMod val="50000"/>
                  </a:schemeClr>
                </a:solidFill>
              </a:rPr>
              <a:t>Wie viel Zeit pro Woche wenden Sie durchschnittlich im Jahr für Forschung auf?</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a:t>
            </a:r>
            <a:r>
              <a:rPr lang="de-DE" sz="1400" dirty="0" smtClean="0"/>
              <a:t>Stunden</a:t>
            </a:r>
            <a:endParaRPr lang="de-DE" sz="3200" b="0" dirty="0" smtClean="0">
              <a:solidFill>
                <a:srgbClr val="FF0000"/>
              </a:solidFill>
            </a:endParaRPr>
          </a:p>
        </p:txBody>
      </p:sp>
      <p:sp>
        <p:nvSpPr>
          <p:cNvPr id="241672" name="Text Box 8"/>
          <p:cNvSpPr txBox="1">
            <a:spLocks noChangeArrowheads="1"/>
          </p:cNvSpPr>
          <p:nvPr/>
        </p:nvSpPr>
        <p:spPr bwMode="auto">
          <a:xfrm>
            <a:off x="5784112" y="6166706"/>
            <a:ext cx="3331312"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DE" sz="1100" dirty="0" smtClean="0">
                <a:latin typeface="Arial" charset="0"/>
              </a:rPr>
              <a:t>Basis Nordrhein-Westfalen: 438 Befragte, die Stunden für die Forschung angegeben haben</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17</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1373038562"/>
              </p:ext>
            </p:extLst>
          </p:nvPr>
        </p:nvGraphicFramePr>
        <p:xfrm>
          <a:off x="768757" y="1435395"/>
          <a:ext cx="7673496" cy="44698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717299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78199"/>
            <a:ext cx="7758112" cy="674288"/>
          </a:xfrm>
        </p:spPr>
        <p:txBody>
          <a:bodyPr/>
          <a:lstStyle/>
          <a:p>
            <a:pPr eaLnBrk="1" hangingPunct="1"/>
            <a:r>
              <a:rPr lang="de-DE" b="1" dirty="0" smtClean="0"/>
              <a:t>Ein Forschungssemester wahrgenommen</a:t>
            </a:r>
            <a:br>
              <a:rPr lang="de-DE" b="1" dirty="0" smtClean="0"/>
            </a:br>
            <a:r>
              <a:rPr lang="de-DE" sz="1400" dirty="0">
                <a:solidFill>
                  <a:schemeClr val="bg1">
                    <a:lumMod val="50000"/>
                  </a:schemeClr>
                </a:solidFill>
              </a:rPr>
              <a:t>Haben Sie bereits Forschungssemester </a:t>
            </a:r>
            <a:r>
              <a:rPr lang="de-DE" sz="1400" dirty="0" smtClean="0">
                <a:solidFill>
                  <a:schemeClr val="bg1">
                    <a:lumMod val="50000"/>
                  </a:schemeClr>
                </a:solidFill>
              </a:rPr>
              <a:t>wahrgenommen?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943600" y="6300258"/>
            <a:ext cx="3189817"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18</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1089681884"/>
              </p:ext>
            </p:extLst>
          </p:nvPr>
        </p:nvGraphicFramePr>
        <p:xfrm>
          <a:off x="475918" y="1871330"/>
          <a:ext cx="8572390" cy="4041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57737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1"/>
            <a:ext cx="7758112" cy="685800"/>
          </a:xfrm>
        </p:spPr>
        <p:txBody>
          <a:bodyPr/>
          <a:lstStyle/>
          <a:p>
            <a:pPr eaLnBrk="1" hangingPunct="1"/>
            <a:r>
              <a:rPr lang="de-DE" b="1" dirty="0" smtClean="0"/>
              <a:t>Kooperation mit ausländischen Hochschulen</a:t>
            </a:r>
            <a:br>
              <a:rPr lang="de-DE" b="1" dirty="0" smtClean="0"/>
            </a:br>
            <a:r>
              <a:rPr lang="de-DE" sz="1400" dirty="0">
                <a:solidFill>
                  <a:schemeClr val="bg1">
                    <a:lumMod val="50000"/>
                  </a:schemeClr>
                </a:solidFill>
              </a:rPr>
              <a:t>Kooperieren Sie mit ausländischen Hochschulen</a:t>
            </a:r>
            <a:r>
              <a:rPr lang="de-DE" sz="1400" dirty="0" smtClean="0">
                <a:solidFill>
                  <a:schemeClr val="bg1">
                    <a:lumMod val="50000"/>
                  </a:schemeClr>
                </a:solidFill>
              </a:rPr>
              <a:t>?</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 Mehrfachantworten möglich</a:t>
            </a:r>
          </a:p>
        </p:txBody>
      </p:sp>
      <p:sp>
        <p:nvSpPr>
          <p:cNvPr id="241672" name="Text Box 8"/>
          <p:cNvSpPr txBox="1">
            <a:spLocks noChangeArrowheads="1"/>
          </p:cNvSpPr>
          <p:nvPr/>
        </p:nvSpPr>
        <p:spPr bwMode="auto">
          <a:xfrm>
            <a:off x="5730949" y="6300258"/>
            <a:ext cx="340246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19</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10385624"/>
              </p:ext>
            </p:extLst>
          </p:nvPr>
        </p:nvGraphicFramePr>
        <p:xfrm>
          <a:off x="350542" y="1642010"/>
          <a:ext cx="8315325" cy="41481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568737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94982" y="2166938"/>
            <a:ext cx="8009318" cy="3087687"/>
            <a:chOff x="513" y="1450"/>
            <a:chExt cx="4745" cy="1945"/>
          </a:xfrm>
        </p:grpSpPr>
        <p:sp>
          <p:nvSpPr>
            <p:cNvPr id="3076" name="Text Box 3"/>
            <p:cNvSpPr txBox="1">
              <a:spLocks noChangeArrowheads="1"/>
            </p:cNvSpPr>
            <p:nvPr/>
          </p:nvSpPr>
          <p:spPr bwMode="auto">
            <a:xfrm>
              <a:off x="528" y="1450"/>
              <a:ext cx="2112"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b="1" dirty="0">
                  <a:latin typeface="Arial" charset="0"/>
                </a:rPr>
                <a:t>Stichprobenumfang:</a:t>
              </a:r>
              <a:endParaRPr lang="de-DE" sz="1800" dirty="0">
                <a:latin typeface="Arial" charset="0"/>
              </a:endParaRPr>
            </a:p>
          </p:txBody>
        </p:sp>
        <p:sp>
          <p:nvSpPr>
            <p:cNvPr id="3077" name="Text Box 4"/>
            <p:cNvSpPr txBox="1">
              <a:spLocks noChangeArrowheads="1"/>
            </p:cNvSpPr>
            <p:nvPr/>
          </p:nvSpPr>
          <p:spPr bwMode="auto">
            <a:xfrm>
              <a:off x="2482" y="1450"/>
              <a:ext cx="2718"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dirty="0" smtClean="0">
                  <a:latin typeface="Arial" charset="0"/>
                </a:rPr>
                <a:t>590 Interviews (Gesamtstichprobe Deutschland 3.309 Interviews)</a:t>
              </a:r>
              <a:endParaRPr lang="de-DE" sz="1200" dirty="0">
                <a:latin typeface="Arial" charset="0"/>
              </a:endParaRPr>
            </a:p>
          </p:txBody>
        </p:sp>
        <p:sp>
          <p:nvSpPr>
            <p:cNvPr id="3078" name="Text Box 5"/>
            <p:cNvSpPr txBox="1">
              <a:spLocks noChangeArrowheads="1"/>
            </p:cNvSpPr>
            <p:nvPr/>
          </p:nvSpPr>
          <p:spPr bwMode="auto">
            <a:xfrm>
              <a:off x="528" y="1884"/>
              <a:ext cx="2112"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b="1" dirty="0">
                  <a:latin typeface="Arial" charset="0"/>
                </a:rPr>
                <a:t>Befragungszeitraum:</a:t>
              </a:r>
              <a:endParaRPr lang="de-DE" sz="1800" dirty="0">
                <a:latin typeface="Arial" charset="0"/>
              </a:endParaRPr>
            </a:p>
          </p:txBody>
        </p:sp>
        <p:sp>
          <p:nvSpPr>
            <p:cNvPr id="3079" name="Text Box 6"/>
            <p:cNvSpPr txBox="1">
              <a:spLocks noChangeArrowheads="1"/>
            </p:cNvSpPr>
            <p:nvPr/>
          </p:nvSpPr>
          <p:spPr bwMode="auto">
            <a:xfrm>
              <a:off x="2484" y="2188"/>
              <a:ext cx="2774"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dirty="0" smtClean="0">
                  <a:latin typeface="Arial" charset="0"/>
                </a:rPr>
                <a:t>Aufruf zur Beteiligung durch Direkt-Mailings des HLB  (schriftlich und online)</a:t>
              </a:r>
              <a:endParaRPr lang="de-DE" sz="1800" dirty="0">
                <a:latin typeface="Arial" charset="0"/>
              </a:endParaRPr>
            </a:p>
          </p:txBody>
        </p:sp>
        <p:sp>
          <p:nvSpPr>
            <p:cNvPr id="3080" name="Text Box 7"/>
            <p:cNvSpPr txBox="1">
              <a:spLocks noChangeArrowheads="1"/>
            </p:cNvSpPr>
            <p:nvPr/>
          </p:nvSpPr>
          <p:spPr bwMode="auto">
            <a:xfrm>
              <a:off x="528" y="2748"/>
              <a:ext cx="1488"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b="1" dirty="0">
                  <a:latin typeface="Arial" charset="0"/>
                </a:rPr>
                <a:t>Probandenauswahl:</a:t>
              </a:r>
              <a:endParaRPr lang="de-DE" sz="1800" dirty="0">
                <a:latin typeface="Arial" charset="0"/>
              </a:endParaRPr>
            </a:p>
          </p:txBody>
        </p:sp>
        <p:sp>
          <p:nvSpPr>
            <p:cNvPr id="3081" name="Text Box 8"/>
            <p:cNvSpPr txBox="1">
              <a:spLocks noChangeArrowheads="1"/>
            </p:cNvSpPr>
            <p:nvPr/>
          </p:nvSpPr>
          <p:spPr bwMode="auto">
            <a:xfrm>
              <a:off x="2474" y="2742"/>
              <a:ext cx="2352"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dirty="0" smtClean="0">
                  <a:latin typeface="Arial" charset="0"/>
                </a:rPr>
                <a:t>Freier Zugang zur Befragung</a:t>
              </a:r>
              <a:endParaRPr lang="de-DE" sz="1800" dirty="0">
                <a:latin typeface="Arial" charset="0"/>
              </a:endParaRPr>
            </a:p>
          </p:txBody>
        </p:sp>
        <p:sp>
          <p:nvSpPr>
            <p:cNvPr id="3082" name="Text Box 9"/>
            <p:cNvSpPr txBox="1">
              <a:spLocks noChangeArrowheads="1"/>
            </p:cNvSpPr>
            <p:nvPr/>
          </p:nvSpPr>
          <p:spPr bwMode="auto">
            <a:xfrm>
              <a:off x="513" y="3162"/>
              <a:ext cx="3744"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b="1" dirty="0" smtClean="0">
                  <a:latin typeface="Arial" charset="0"/>
                </a:rPr>
                <a:t>Befragung </a:t>
              </a:r>
              <a:r>
                <a:rPr lang="de-DE" sz="1800" b="1" dirty="0">
                  <a:latin typeface="Arial" charset="0"/>
                </a:rPr>
                <a:t>mittels </a:t>
              </a:r>
              <a:r>
                <a:rPr lang="de-DE" sz="1800" b="1" dirty="0" smtClean="0">
                  <a:latin typeface="Arial" charset="0"/>
                </a:rPr>
                <a:t>Online-Fragebogen</a:t>
              </a:r>
              <a:endParaRPr lang="de-DE" sz="1800" b="1" dirty="0">
                <a:latin typeface="Arial" charset="0"/>
              </a:endParaRPr>
            </a:p>
          </p:txBody>
        </p:sp>
        <p:sp>
          <p:nvSpPr>
            <p:cNvPr id="3083" name="Text Box 10"/>
            <p:cNvSpPr txBox="1">
              <a:spLocks noChangeArrowheads="1"/>
            </p:cNvSpPr>
            <p:nvPr/>
          </p:nvSpPr>
          <p:spPr bwMode="auto">
            <a:xfrm>
              <a:off x="528" y="2208"/>
              <a:ext cx="1488"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b="1" dirty="0" smtClean="0">
                  <a:latin typeface="Arial" charset="0"/>
                </a:rPr>
                <a:t>Befragung: </a:t>
              </a:r>
              <a:endParaRPr lang="de-DE" sz="1800" dirty="0">
                <a:latin typeface="Arial" charset="0"/>
              </a:endParaRPr>
            </a:p>
          </p:txBody>
        </p:sp>
        <p:sp>
          <p:nvSpPr>
            <p:cNvPr id="3084" name="Text Box 11"/>
            <p:cNvSpPr txBox="1">
              <a:spLocks noChangeArrowheads="1"/>
            </p:cNvSpPr>
            <p:nvPr/>
          </p:nvSpPr>
          <p:spPr bwMode="auto">
            <a:xfrm>
              <a:off x="2496" y="1890"/>
              <a:ext cx="2603"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sz="1800" dirty="0" smtClean="0">
                  <a:latin typeface="Arial" charset="0"/>
                </a:rPr>
                <a:t>April 2013 </a:t>
              </a:r>
              <a:r>
                <a:rPr lang="de-DE" sz="1800" dirty="0">
                  <a:latin typeface="Arial" charset="0"/>
                </a:rPr>
                <a:t>bis </a:t>
              </a:r>
              <a:r>
                <a:rPr lang="de-DE" sz="1800" dirty="0" smtClean="0">
                  <a:latin typeface="Arial" charset="0"/>
                </a:rPr>
                <a:t>Ende Mai 2013</a:t>
              </a:r>
              <a:endParaRPr lang="de-DE" sz="1800" dirty="0">
                <a:latin typeface="Arial" charset="0"/>
              </a:endParaRPr>
            </a:p>
          </p:txBody>
        </p:sp>
      </p:grpSp>
      <p:sp>
        <p:nvSpPr>
          <p:cNvPr id="230412" name="Rectangle 12"/>
          <p:cNvSpPr>
            <a:spLocks noGrp="1" noChangeArrowheads="1"/>
          </p:cNvSpPr>
          <p:nvPr>
            <p:ph type="title"/>
          </p:nvPr>
        </p:nvSpPr>
        <p:spPr>
          <a:xfrm>
            <a:off x="914400" y="1150938"/>
            <a:ext cx="6934200" cy="457200"/>
          </a:xfrm>
        </p:spPr>
        <p:txBody>
          <a:bodyPr/>
          <a:lstStyle/>
          <a:p>
            <a:pPr eaLnBrk="1" hangingPunct="1"/>
            <a:r>
              <a:rPr lang="de-DE" b="1" dirty="0" smtClean="0"/>
              <a:t>Methodik</a:t>
            </a:r>
          </a:p>
        </p:txBody>
      </p:sp>
      <p:sp>
        <p:nvSpPr>
          <p:cNvPr id="3" name="Foliennummernplatzhalter 2"/>
          <p:cNvSpPr>
            <a:spLocks noGrp="1"/>
          </p:cNvSpPr>
          <p:nvPr>
            <p:ph type="sldNum" sz="quarter" idx="10"/>
          </p:nvPr>
        </p:nvSpPr>
        <p:spPr/>
        <p:txBody>
          <a:bodyPr/>
          <a:lstStyle/>
          <a:p>
            <a:fld id="{AE1F0372-A31A-4DC4-86BE-46B60E3BDA0D}" type="slidenum">
              <a:rPr lang="de-DE" smtClean="0"/>
              <a:pPr/>
              <a:t>2</a:t>
            </a:fld>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04875"/>
            <a:ext cx="7758112" cy="731439"/>
          </a:xfrm>
        </p:spPr>
        <p:txBody>
          <a:bodyPr/>
          <a:lstStyle/>
          <a:p>
            <a:pPr eaLnBrk="1" hangingPunct="1"/>
            <a:r>
              <a:rPr lang="de-DE" b="1" dirty="0" smtClean="0"/>
              <a:t>Unterstützung bei Lehre und Forschung</a:t>
            </a:r>
            <a:br>
              <a:rPr lang="de-DE" b="1" dirty="0" smtClean="0"/>
            </a:br>
            <a:r>
              <a:rPr lang="de-DE" sz="1400" dirty="0">
                <a:solidFill>
                  <a:schemeClr val="bg1">
                    <a:lumMod val="50000"/>
                  </a:schemeClr>
                </a:solidFill>
              </a:rPr>
              <a:t>Sie haben Unterstützung in Lehre/Forschung durch</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 Mehrfachantworten möglich</a:t>
            </a:r>
          </a:p>
        </p:txBody>
      </p:sp>
      <p:sp>
        <p:nvSpPr>
          <p:cNvPr id="241672" name="Text Box 8"/>
          <p:cNvSpPr txBox="1">
            <a:spLocks noChangeArrowheads="1"/>
          </p:cNvSpPr>
          <p:nvPr/>
        </p:nvSpPr>
        <p:spPr bwMode="auto">
          <a:xfrm>
            <a:off x="6198782" y="6300258"/>
            <a:ext cx="2934636"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585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20</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175827894"/>
              </p:ext>
            </p:extLst>
          </p:nvPr>
        </p:nvGraphicFramePr>
        <p:xfrm>
          <a:off x="1011532" y="1390650"/>
          <a:ext cx="7248525" cy="4991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704209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72" name="Text Box 8"/>
          <p:cNvSpPr txBox="1">
            <a:spLocks noChangeArrowheads="1"/>
          </p:cNvSpPr>
          <p:nvPr/>
        </p:nvSpPr>
        <p:spPr bwMode="auto">
          <a:xfrm>
            <a:off x="5677786" y="6300258"/>
            <a:ext cx="3455631"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&gt; 578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21</a:t>
            </a:fld>
            <a:endParaRPr lang="de-DE" dirty="0"/>
          </a:p>
        </p:txBody>
      </p:sp>
      <p:sp>
        <p:nvSpPr>
          <p:cNvPr id="7" name="Rectangle 2"/>
          <p:cNvSpPr>
            <a:spLocks noGrp="1" noChangeArrowheads="1"/>
          </p:cNvSpPr>
          <p:nvPr>
            <p:ph type="title"/>
          </p:nvPr>
        </p:nvSpPr>
        <p:spPr>
          <a:xfrm>
            <a:off x="200025" y="895350"/>
            <a:ext cx="8801099" cy="893364"/>
          </a:xfrm>
        </p:spPr>
        <p:txBody>
          <a:bodyPr/>
          <a:lstStyle/>
          <a:p>
            <a:pPr eaLnBrk="1" hangingPunct="1"/>
            <a:r>
              <a:rPr lang="de-DE" b="1" dirty="0"/>
              <a:t>Beurteilungen von Aussagen zur </a:t>
            </a:r>
            <a:r>
              <a:rPr lang="de-DE" b="1" dirty="0" smtClean="0"/>
              <a:t>Arbeitszeit</a:t>
            </a:r>
            <a:br>
              <a:rPr lang="de-DE" b="1" dirty="0" smtClean="0"/>
            </a:br>
            <a:r>
              <a:rPr lang="de-DE" b="1" dirty="0" smtClean="0"/>
              <a:t>Nordrhein-Westfalen</a:t>
            </a:r>
            <a:r>
              <a:rPr lang="de-DE" b="1" dirty="0"/>
              <a:t/>
            </a:r>
            <a:br>
              <a:rPr lang="de-DE" b="1" dirty="0"/>
            </a:br>
            <a:r>
              <a:rPr lang="de-DE" sz="1400" dirty="0" smtClean="0">
                <a:solidFill>
                  <a:schemeClr val="bg1">
                    <a:lumMod val="50000"/>
                  </a:schemeClr>
                </a:solidFill>
              </a:rPr>
              <a:t>Skala </a:t>
            </a:r>
            <a:r>
              <a:rPr lang="de-DE" sz="1400" dirty="0">
                <a:solidFill>
                  <a:schemeClr val="bg1">
                    <a:lumMod val="50000"/>
                  </a:schemeClr>
                </a:solidFill>
              </a:rPr>
              <a:t>von 1 </a:t>
            </a:r>
            <a:r>
              <a:rPr lang="de-DE" sz="1400" dirty="0" smtClean="0">
                <a:solidFill>
                  <a:schemeClr val="bg1">
                    <a:lumMod val="50000"/>
                  </a:schemeClr>
                </a:solidFill>
              </a:rPr>
              <a:t>(= </a:t>
            </a:r>
            <a:r>
              <a:rPr lang="de-DE" sz="1400" dirty="0">
                <a:solidFill>
                  <a:schemeClr val="bg1">
                    <a:lumMod val="50000"/>
                  </a:schemeClr>
                </a:solidFill>
              </a:rPr>
              <a:t>trifft voll </a:t>
            </a:r>
            <a:r>
              <a:rPr lang="de-DE" sz="1400" dirty="0" smtClean="0">
                <a:solidFill>
                  <a:schemeClr val="bg1">
                    <a:lumMod val="50000"/>
                  </a:schemeClr>
                </a:solidFill>
              </a:rPr>
              <a:t>zu) bis </a:t>
            </a:r>
            <a:r>
              <a:rPr lang="de-DE" sz="1400" dirty="0">
                <a:solidFill>
                  <a:schemeClr val="bg1">
                    <a:lumMod val="50000"/>
                  </a:schemeClr>
                </a:solidFill>
              </a:rPr>
              <a:t>5 </a:t>
            </a:r>
            <a:r>
              <a:rPr lang="de-DE" sz="1400" dirty="0" smtClean="0">
                <a:solidFill>
                  <a:schemeClr val="bg1">
                    <a:lumMod val="50000"/>
                  </a:schemeClr>
                </a:solidFill>
              </a:rPr>
              <a:t>(= </a:t>
            </a:r>
            <a:r>
              <a:rPr lang="de-DE" sz="1400" dirty="0">
                <a:solidFill>
                  <a:schemeClr val="bg1">
                    <a:lumMod val="50000"/>
                  </a:schemeClr>
                </a:solidFill>
              </a:rPr>
              <a:t>trifft nicht </a:t>
            </a:r>
            <a:r>
              <a:rPr lang="de-DE" sz="1400" dirty="0" smtClean="0">
                <a:solidFill>
                  <a:schemeClr val="bg1">
                    <a:lumMod val="50000"/>
                  </a:schemeClr>
                </a:solidFill>
              </a:rPr>
              <a:t>zu)</a:t>
            </a:r>
            <a:r>
              <a:rPr lang="de-DE" sz="1400" dirty="0" smtClean="0"/>
              <a:t/>
            </a:r>
            <a:br>
              <a:rPr lang="de-DE" sz="1400" dirty="0" smtClean="0"/>
            </a:br>
            <a:r>
              <a:rPr lang="de-DE" sz="1400" b="0" dirty="0" smtClean="0"/>
              <a:t>Angaben in Prozent</a:t>
            </a:r>
          </a:p>
        </p:txBody>
      </p:sp>
      <p:graphicFrame>
        <p:nvGraphicFramePr>
          <p:cNvPr id="8" name="Diagramm 7"/>
          <p:cNvGraphicFramePr>
            <a:graphicFrameLocks/>
          </p:cNvGraphicFramePr>
          <p:nvPr>
            <p:extLst>
              <p:ext uri="{D42A27DB-BD31-4B8C-83A1-F6EECF244321}">
                <p14:modId xmlns:p14="http://schemas.microsoft.com/office/powerpoint/2010/main" xmlns="" val="2430229530"/>
              </p:ext>
            </p:extLst>
          </p:nvPr>
        </p:nvGraphicFramePr>
        <p:xfrm>
          <a:off x="237017" y="1835780"/>
          <a:ext cx="8648700" cy="45952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840914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AE1F0372-A31A-4DC4-86BE-46B60E3BDA0D}" type="slidenum">
              <a:rPr lang="de-DE" smtClean="0"/>
              <a:pPr/>
              <a:t>22</a:t>
            </a:fld>
            <a:endParaRPr lang="de-DE" dirty="0"/>
          </a:p>
        </p:txBody>
      </p:sp>
      <p:sp>
        <p:nvSpPr>
          <p:cNvPr id="4" name="Rectangle 2"/>
          <p:cNvSpPr>
            <a:spLocks noGrp="1" noChangeArrowheads="1"/>
          </p:cNvSpPr>
          <p:nvPr>
            <p:ph type="title"/>
          </p:nvPr>
        </p:nvSpPr>
        <p:spPr>
          <a:xfrm>
            <a:off x="200025" y="895350"/>
            <a:ext cx="8801099" cy="893364"/>
          </a:xfrm>
        </p:spPr>
        <p:txBody>
          <a:bodyPr/>
          <a:lstStyle/>
          <a:p>
            <a:pPr eaLnBrk="1" hangingPunct="1"/>
            <a:r>
              <a:rPr lang="de-DE" b="1" dirty="0"/>
              <a:t>Beurteilungen von Aussagen zur </a:t>
            </a:r>
            <a:r>
              <a:rPr lang="de-DE" b="1" dirty="0" smtClean="0"/>
              <a:t>Arbeitszeit</a:t>
            </a:r>
            <a:br>
              <a:rPr lang="de-DE" b="1" dirty="0" smtClean="0"/>
            </a:br>
            <a:r>
              <a:rPr lang="de-DE" b="1" dirty="0" smtClean="0"/>
              <a:t>Deutschland</a:t>
            </a:r>
            <a:br>
              <a:rPr lang="de-DE" b="1" dirty="0" smtClean="0"/>
            </a:br>
            <a:r>
              <a:rPr lang="de-DE" sz="1400" dirty="0" smtClean="0">
                <a:solidFill>
                  <a:schemeClr val="bg1">
                    <a:lumMod val="50000"/>
                  </a:schemeClr>
                </a:solidFill>
              </a:rPr>
              <a:t> Skala </a:t>
            </a:r>
            <a:r>
              <a:rPr lang="de-DE" sz="1400" dirty="0">
                <a:solidFill>
                  <a:schemeClr val="bg1">
                    <a:lumMod val="50000"/>
                  </a:schemeClr>
                </a:solidFill>
              </a:rPr>
              <a:t>von 1 </a:t>
            </a:r>
            <a:r>
              <a:rPr lang="de-DE" sz="1400" dirty="0" smtClean="0">
                <a:solidFill>
                  <a:schemeClr val="bg1">
                    <a:lumMod val="50000"/>
                  </a:schemeClr>
                </a:solidFill>
              </a:rPr>
              <a:t>(= </a:t>
            </a:r>
            <a:r>
              <a:rPr lang="de-DE" sz="1400" dirty="0">
                <a:solidFill>
                  <a:schemeClr val="bg1">
                    <a:lumMod val="50000"/>
                  </a:schemeClr>
                </a:solidFill>
              </a:rPr>
              <a:t>trifft voll </a:t>
            </a:r>
            <a:r>
              <a:rPr lang="de-DE" sz="1400" dirty="0" smtClean="0">
                <a:solidFill>
                  <a:schemeClr val="bg1">
                    <a:lumMod val="50000"/>
                  </a:schemeClr>
                </a:solidFill>
              </a:rPr>
              <a:t>zu) bis </a:t>
            </a:r>
            <a:r>
              <a:rPr lang="de-DE" sz="1400" dirty="0">
                <a:solidFill>
                  <a:schemeClr val="bg1">
                    <a:lumMod val="50000"/>
                  </a:schemeClr>
                </a:solidFill>
              </a:rPr>
              <a:t>5 </a:t>
            </a:r>
            <a:r>
              <a:rPr lang="de-DE" sz="1400" dirty="0" smtClean="0">
                <a:solidFill>
                  <a:schemeClr val="bg1">
                    <a:lumMod val="50000"/>
                  </a:schemeClr>
                </a:solidFill>
              </a:rPr>
              <a:t>(= </a:t>
            </a:r>
            <a:r>
              <a:rPr lang="de-DE" sz="1400" dirty="0">
                <a:solidFill>
                  <a:schemeClr val="bg1">
                    <a:lumMod val="50000"/>
                  </a:schemeClr>
                </a:solidFill>
              </a:rPr>
              <a:t>trifft nicht </a:t>
            </a:r>
            <a:r>
              <a:rPr lang="de-DE" sz="1400" dirty="0" smtClean="0">
                <a:solidFill>
                  <a:schemeClr val="bg1">
                    <a:lumMod val="50000"/>
                  </a:schemeClr>
                </a:solidFill>
              </a:rPr>
              <a:t>zu)</a:t>
            </a:r>
            <a:r>
              <a:rPr lang="de-DE" sz="1400" dirty="0" smtClean="0"/>
              <a:t/>
            </a:r>
            <a:br>
              <a:rPr lang="de-DE" sz="1400" dirty="0" smtClean="0"/>
            </a:br>
            <a:r>
              <a:rPr lang="de-DE" sz="1400" b="0" dirty="0" smtClean="0"/>
              <a:t>Angaben in Prozent</a:t>
            </a:r>
          </a:p>
        </p:txBody>
      </p:sp>
      <p:sp>
        <p:nvSpPr>
          <p:cNvPr id="5" name="Text Box 8"/>
          <p:cNvSpPr txBox="1">
            <a:spLocks noChangeArrowheads="1"/>
          </p:cNvSpPr>
          <p:nvPr/>
        </p:nvSpPr>
        <p:spPr bwMode="auto">
          <a:xfrm>
            <a:off x="7494059" y="6300258"/>
            <a:ext cx="163935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 &gt;3.150 </a:t>
            </a:r>
            <a:r>
              <a:rPr lang="de-DE" sz="1100" dirty="0">
                <a:latin typeface="Arial" charset="0"/>
              </a:rPr>
              <a:t>Befragte</a:t>
            </a:r>
          </a:p>
        </p:txBody>
      </p:sp>
      <p:graphicFrame>
        <p:nvGraphicFramePr>
          <p:cNvPr id="6" name="Diagramm 5"/>
          <p:cNvGraphicFramePr/>
          <p:nvPr>
            <p:extLst>
              <p:ext uri="{D42A27DB-BD31-4B8C-83A1-F6EECF244321}">
                <p14:modId xmlns:p14="http://schemas.microsoft.com/office/powerpoint/2010/main" xmlns="" val="2930029860"/>
              </p:ext>
            </p:extLst>
          </p:nvPr>
        </p:nvGraphicFramePr>
        <p:xfrm>
          <a:off x="266701" y="2068919"/>
          <a:ext cx="8877299" cy="4238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697333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57150" y="914400"/>
            <a:ext cx="9010650" cy="676275"/>
          </a:xfrm>
        </p:spPr>
        <p:txBody>
          <a:bodyPr/>
          <a:lstStyle/>
          <a:p>
            <a:pPr eaLnBrk="1" hangingPunct="1"/>
            <a:r>
              <a:rPr lang="de-DE" b="1" dirty="0"/>
              <a:t>Missverhältnis zwischen Aufwand und Anrechnung </a:t>
            </a:r>
            <a:r>
              <a:rPr lang="de-DE" b="1" dirty="0" smtClean="0"/>
              <a:t/>
            </a:r>
            <a:br>
              <a:rPr lang="de-DE" b="1" dirty="0" smtClean="0"/>
            </a:br>
            <a:r>
              <a:rPr lang="de-DE" b="1" dirty="0" smtClean="0"/>
              <a:t>auf </a:t>
            </a:r>
            <a:r>
              <a:rPr lang="de-DE" b="1" dirty="0"/>
              <a:t>das Lehrdeputat</a:t>
            </a:r>
            <a:r>
              <a:rPr lang="de-DE" b="1" dirty="0" smtClean="0"/>
              <a:t/>
            </a:r>
            <a:br>
              <a:rPr lang="de-DE" b="1" dirty="0" smtClean="0"/>
            </a:br>
            <a:r>
              <a:rPr lang="de-DE" sz="1400" dirty="0">
                <a:solidFill>
                  <a:schemeClr val="bg1">
                    <a:lumMod val="50000"/>
                  </a:schemeClr>
                </a:solidFill>
              </a:rPr>
              <a:t>Sehen Sie ein Missverhältnis zwischen Aufwand und Anrechnung auf das Lehrdeputat?</a:t>
            </a:r>
            <a:r>
              <a:rPr lang="de-DE" sz="2400" dirty="0" smtClean="0"/>
              <a:t/>
            </a:r>
            <a:br>
              <a:rPr lang="de-DE" sz="2400" dirty="0" smtClean="0"/>
            </a:br>
            <a:r>
              <a:rPr lang="de-DE" sz="1400" b="0" dirty="0" smtClean="0"/>
              <a:t>Angaben in Prozent, Mehrfachantworten möglich</a:t>
            </a:r>
          </a:p>
        </p:txBody>
      </p:sp>
      <p:sp>
        <p:nvSpPr>
          <p:cNvPr id="241672" name="Text Box 8"/>
          <p:cNvSpPr txBox="1">
            <a:spLocks noChangeArrowheads="1"/>
          </p:cNvSpPr>
          <p:nvPr/>
        </p:nvSpPr>
        <p:spPr bwMode="auto">
          <a:xfrm>
            <a:off x="5709684" y="6300258"/>
            <a:ext cx="3423733"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585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23</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4074170919"/>
              </p:ext>
            </p:extLst>
          </p:nvPr>
        </p:nvGraphicFramePr>
        <p:xfrm>
          <a:off x="504825" y="1625034"/>
          <a:ext cx="7788570" cy="45145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0466686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0"/>
            <a:ext cx="7758112" cy="876299"/>
          </a:xfrm>
        </p:spPr>
        <p:txBody>
          <a:bodyPr/>
          <a:lstStyle/>
          <a:p>
            <a:pPr eaLnBrk="1" hangingPunct="1"/>
            <a:r>
              <a:rPr lang="de-DE" b="1" dirty="0" smtClean="0"/>
              <a:t>Unterstützung bei Einarbeitungsphase</a:t>
            </a:r>
            <a:br>
              <a:rPr lang="de-DE" b="1" dirty="0" smtClean="0"/>
            </a:br>
            <a:r>
              <a:rPr lang="de-DE" sz="1400" dirty="0">
                <a:solidFill>
                  <a:schemeClr val="bg1">
                    <a:lumMod val="50000"/>
                  </a:schemeClr>
                </a:solidFill>
              </a:rPr>
              <a:t>Wie wurden Sie in Ihrer Einarbeitungsphase unterstützt </a:t>
            </a:r>
            <a:r>
              <a:rPr lang="de-DE" sz="1400" dirty="0" smtClean="0">
                <a:solidFill>
                  <a:schemeClr val="bg1">
                    <a:lumMod val="50000"/>
                  </a:schemeClr>
                </a:solidFill>
              </a:rPr>
              <a:t/>
            </a:r>
            <a:br>
              <a:rPr lang="de-DE" sz="1400" dirty="0" smtClean="0">
                <a:solidFill>
                  <a:schemeClr val="bg1">
                    <a:lumMod val="50000"/>
                  </a:schemeClr>
                </a:solidFill>
              </a:rPr>
            </a:br>
            <a:r>
              <a:rPr lang="de-DE" sz="1400" dirty="0" smtClean="0">
                <a:solidFill>
                  <a:schemeClr val="bg1">
                    <a:lumMod val="50000"/>
                  </a:schemeClr>
                </a:solidFill>
              </a:rPr>
              <a:t>(</a:t>
            </a:r>
            <a:r>
              <a:rPr lang="de-DE" sz="1400" dirty="0">
                <a:solidFill>
                  <a:schemeClr val="bg1">
                    <a:lumMod val="50000"/>
                  </a:schemeClr>
                </a:solidFill>
              </a:rPr>
              <a:t>z.B. durch Stundenreduktion in der Lehre, Bereitstellung von Ressourcen, Mentor etc.)?</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391275" y="6300258"/>
            <a:ext cx="2742142"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582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24</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598334291"/>
              </p:ext>
            </p:extLst>
          </p:nvPr>
        </p:nvGraphicFramePr>
        <p:xfrm>
          <a:off x="490205" y="1473301"/>
          <a:ext cx="8248650" cy="49577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0398780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361949" y="978199"/>
            <a:ext cx="8562975" cy="685800"/>
          </a:xfrm>
        </p:spPr>
        <p:txBody>
          <a:bodyPr/>
          <a:lstStyle/>
          <a:p>
            <a:pPr eaLnBrk="1" hangingPunct="1"/>
            <a:r>
              <a:rPr lang="de-DE" b="1" dirty="0" smtClean="0"/>
              <a:t>Erfüllung der Erwartungen und Zusagen</a:t>
            </a:r>
            <a:br>
              <a:rPr lang="de-DE" b="1" dirty="0" smtClean="0"/>
            </a:br>
            <a:r>
              <a:rPr lang="de-DE" sz="1400" dirty="0">
                <a:solidFill>
                  <a:schemeClr val="bg1">
                    <a:lumMod val="50000"/>
                  </a:schemeClr>
                </a:solidFill>
              </a:rPr>
              <a:t>Wie wurden Ihre Erwartungen und Zusagen der Hochschulleitung bei Übernahme Ihrer Professur </a:t>
            </a:r>
            <a:r>
              <a:rPr lang="de-DE" sz="1400" dirty="0" smtClean="0">
                <a:solidFill>
                  <a:schemeClr val="bg1">
                    <a:lumMod val="50000"/>
                  </a:schemeClr>
                </a:solidFill>
              </a:rPr>
              <a:t>erfüllt?</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454502" y="6300258"/>
            <a:ext cx="3678915"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25</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4290880962"/>
              </p:ext>
            </p:extLst>
          </p:nvPr>
        </p:nvGraphicFramePr>
        <p:xfrm>
          <a:off x="798659" y="1828801"/>
          <a:ext cx="7749918" cy="41022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271053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78198"/>
            <a:ext cx="7758112" cy="702863"/>
          </a:xfrm>
        </p:spPr>
        <p:txBody>
          <a:bodyPr/>
          <a:lstStyle/>
          <a:p>
            <a:pPr eaLnBrk="1" hangingPunct="1"/>
            <a:r>
              <a:rPr lang="de-DE" b="1" dirty="0" smtClean="0"/>
              <a:t>Präferenzen bei der Hochschularbeit</a:t>
            </a:r>
            <a:br>
              <a:rPr lang="de-DE" b="1" dirty="0" smtClean="0"/>
            </a:br>
            <a:r>
              <a:rPr lang="de-DE" sz="1400" dirty="0">
                <a:solidFill>
                  <a:schemeClr val="bg1">
                    <a:lumMod val="50000"/>
                  </a:schemeClr>
                </a:solidFill>
              </a:rPr>
              <a:t>Wo liegen Ihre Präferenzen?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996763" y="6300258"/>
            <a:ext cx="313665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582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26</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3697071973"/>
              </p:ext>
            </p:extLst>
          </p:nvPr>
        </p:nvGraphicFramePr>
        <p:xfrm>
          <a:off x="1056278" y="1520455"/>
          <a:ext cx="7492298" cy="4574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517657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88322" y="914400"/>
            <a:ext cx="7758112" cy="704850"/>
          </a:xfrm>
        </p:spPr>
        <p:txBody>
          <a:bodyPr/>
          <a:lstStyle/>
          <a:p>
            <a:pPr eaLnBrk="1" hangingPunct="1"/>
            <a:r>
              <a:rPr lang="de-DE" b="1" dirty="0" smtClean="0"/>
              <a:t>Zufriedenheit mit Forschungsbedingungen</a:t>
            </a:r>
            <a:br>
              <a:rPr lang="de-DE" b="1" dirty="0" smtClean="0"/>
            </a:br>
            <a:r>
              <a:rPr lang="de-DE" sz="1400" dirty="0">
                <a:solidFill>
                  <a:schemeClr val="bg1">
                    <a:lumMod val="50000"/>
                  </a:schemeClr>
                </a:solidFill>
              </a:rPr>
              <a:t>Sind Sie mit den Bedingungen für Ihre Forschungstätigkeit zufrieden?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7" name="Text Box 8"/>
          <p:cNvSpPr txBox="1">
            <a:spLocks noChangeArrowheads="1"/>
          </p:cNvSpPr>
          <p:nvPr/>
        </p:nvSpPr>
        <p:spPr bwMode="auto">
          <a:xfrm>
            <a:off x="5507666" y="6233140"/>
            <a:ext cx="3498112"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27</a:t>
            </a:fld>
            <a:endParaRPr lang="de-DE" dirty="0"/>
          </a:p>
        </p:txBody>
      </p:sp>
      <p:graphicFrame>
        <p:nvGraphicFramePr>
          <p:cNvPr id="8" name="Diagramm 7"/>
          <p:cNvGraphicFramePr>
            <a:graphicFrameLocks/>
          </p:cNvGraphicFramePr>
          <p:nvPr>
            <p:extLst>
              <p:ext uri="{D42A27DB-BD31-4B8C-83A1-F6EECF244321}">
                <p14:modId xmlns:p14="http://schemas.microsoft.com/office/powerpoint/2010/main" xmlns="" val="3226101552"/>
              </p:ext>
            </p:extLst>
          </p:nvPr>
        </p:nvGraphicFramePr>
        <p:xfrm>
          <a:off x="534507" y="1319158"/>
          <a:ext cx="8096250" cy="45386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691078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88322" y="967565"/>
            <a:ext cx="7758112" cy="857250"/>
          </a:xfrm>
        </p:spPr>
        <p:txBody>
          <a:bodyPr/>
          <a:lstStyle/>
          <a:p>
            <a:r>
              <a:rPr lang="de-DE" sz="1800" b="1" dirty="0">
                <a:latin typeface="+mn-lt"/>
              </a:rPr>
              <a:t>Anteil an den </a:t>
            </a:r>
            <a:r>
              <a:rPr lang="de-DE" sz="1800" b="1" dirty="0" smtClean="0">
                <a:latin typeface="+mn-lt"/>
              </a:rPr>
              <a:t>am </a:t>
            </a:r>
            <a:r>
              <a:rPr lang="de-DE" sz="1800" b="1" dirty="0">
                <a:latin typeface="+mn-lt"/>
              </a:rPr>
              <a:t>häufigsten </a:t>
            </a:r>
            <a:r>
              <a:rPr lang="de-DE" sz="1800" b="1" dirty="0" smtClean="0">
                <a:latin typeface="+mn-lt"/>
              </a:rPr>
              <a:t>genannten Gründen, </a:t>
            </a:r>
            <a:r>
              <a:rPr lang="de-DE" sz="1800" b="1" dirty="0">
                <a:latin typeface="+mn-lt"/>
              </a:rPr>
              <a:t>warum mit </a:t>
            </a:r>
            <a:r>
              <a:rPr lang="de-DE" sz="1800" b="1" dirty="0" smtClean="0">
                <a:latin typeface="+mn-lt"/>
              </a:rPr>
              <a:t>Bedingungen der Forschung unzufrieden </a:t>
            </a:r>
            <a:r>
              <a:rPr lang="de-DE" sz="1800" dirty="0" smtClean="0">
                <a:latin typeface="+mn-lt"/>
              </a:rPr>
              <a:t>(</a:t>
            </a:r>
            <a:r>
              <a:rPr lang="de-DE" sz="1800" dirty="0" err="1" smtClean="0">
                <a:latin typeface="+mn-lt"/>
              </a:rPr>
              <a:t>ungestützte</a:t>
            </a:r>
            <a:r>
              <a:rPr lang="de-DE" sz="1800" dirty="0" smtClean="0">
                <a:latin typeface="+mn-lt"/>
              </a:rPr>
              <a:t> Antworten)</a:t>
            </a:r>
            <a:r>
              <a:rPr lang="de-DE" sz="1800" b="1" dirty="0" smtClean="0">
                <a:latin typeface="+mn-lt"/>
              </a:rPr>
              <a:t/>
            </a:r>
            <a:br>
              <a:rPr lang="de-DE" sz="1800" b="1" dirty="0" smtClean="0">
                <a:latin typeface="+mn-lt"/>
              </a:rPr>
            </a:br>
            <a:r>
              <a:rPr lang="de-DE" sz="1400" dirty="0" smtClean="0">
                <a:latin typeface="+mn-lt"/>
              </a:rPr>
              <a:t>Angaben </a:t>
            </a:r>
            <a:r>
              <a:rPr lang="de-DE" sz="1400" dirty="0">
                <a:latin typeface="+mn-lt"/>
              </a:rPr>
              <a:t>in </a:t>
            </a:r>
            <a:r>
              <a:rPr lang="de-DE" sz="1400" dirty="0" smtClean="0">
                <a:latin typeface="+mn-lt"/>
              </a:rPr>
              <a:t>Prozent</a:t>
            </a:r>
            <a:r>
              <a:rPr lang="de-DE" sz="1050" dirty="0">
                <a:latin typeface="+mn-lt"/>
              </a:rPr>
              <a:t/>
            </a:r>
            <a:br>
              <a:rPr lang="de-DE" sz="1050" dirty="0">
                <a:latin typeface="+mn-lt"/>
              </a:rPr>
            </a:br>
            <a:endParaRPr lang="de-DE" sz="1400" b="0" dirty="0" smtClean="0"/>
          </a:p>
        </p:txBody>
      </p:sp>
      <p:sp>
        <p:nvSpPr>
          <p:cNvPr id="241672" name="Text Box 8"/>
          <p:cNvSpPr txBox="1">
            <a:spLocks noChangeArrowheads="1"/>
          </p:cNvSpPr>
          <p:nvPr/>
        </p:nvSpPr>
        <p:spPr bwMode="auto">
          <a:xfrm>
            <a:off x="5049672" y="6108954"/>
            <a:ext cx="3980029"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102 Antworten</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28</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2870378235"/>
              </p:ext>
            </p:extLst>
          </p:nvPr>
        </p:nvGraphicFramePr>
        <p:xfrm>
          <a:off x="454210" y="1638520"/>
          <a:ext cx="8575491" cy="4601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0623361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07372" y="914400"/>
            <a:ext cx="7758112" cy="876299"/>
          </a:xfrm>
        </p:spPr>
        <p:txBody>
          <a:bodyPr/>
          <a:lstStyle/>
          <a:p>
            <a:pPr eaLnBrk="1" hangingPunct="1"/>
            <a:r>
              <a:rPr lang="de-DE" b="1" dirty="0" smtClean="0"/>
              <a:t>Eigene Lehre auf aktuellem wissenschaftlichen Stand</a:t>
            </a:r>
            <a:br>
              <a:rPr lang="de-DE" b="1" dirty="0" smtClean="0"/>
            </a:br>
            <a:r>
              <a:rPr lang="de-DE" sz="1400" dirty="0">
                <a:solidFill>
                  <a:schemeClr val="bg1">
                    <a:lumMod val="50000"/>
                  </a:schemeClr>
                </a:solidFill>
              </a:rPr>
              <a:t>Ist Ihre Lehre entsprechend Ihren eigenen Anforderungen wissenschaftlich hinterlegt und sind Sie auf dem aktuellen Stand der wissenschaftlichen Diskussion?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219825" y="6300258"/>
            <a:ext cx="2913592"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570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29</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3730615717"/>
              </p:ext>
            </p:extLst>
          </p:nvPr>
        </p:nvGraphicFramePr>
        <p:xfrm>
          <a:off x="365912" y="1685910"/>
          <a:ext cx="8448675" cy="44910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66091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2724150" y="1189038"/>
            <a:ext cx="36957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lnSpc>
                <a:spcPct val="90000"/>
              </a:lnSpc>
              <a:spcBef>
                <a:spcPct val="20000"/>
              </a:spcBef>
            </a:pPr>
            <a:r>
              <a:rPr lang="de-DE" sz="2000" b="1" dirty="0">
                <a:latin typeface="Arial" charset="0"/>
                <a:cs typeface="Times New Roman" pitchFamily="18" charset="0"/>
              </a:rPr>
              <a:t>Untersuchungsziele</a:t>
            </a:r>
          </a:p>
        </p:txBody>
      </p:sp>
      <p:sp>
        <p:nvSpPr>
          <p:cNvPr id="232451" name="Text Box 3"/>
          <p:cNvSpPr txBox="1">
            <a:spLocks noChangeArrowheads="1"/>
          </p:cNvSpPr>
          <p:nvPr/>
        </p:nvSpPr>
        <p:spPr bwMode="auto">
          <a:xfrm>
            <a:off x="1085850" y="2006600"/>
            <a:ext cx="7467600"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285750" lvl="0" indent="-285750">
              <a:buFont typeface="Wingdings" pitchFamily="2" charset="2"/>
              <a:buChar char="§"/>
            </a:pPr>
            <a:r>
              <a:rPr lang="de-DE" sz="1800" dirty="0" smtClean="0">
                <a:latin typeface="Arial" pitchFamily="34" charset="0"/>
              </a:rPr>
              <a:t>Anzahl und Verteilung der Arbeitsstunden während und außerhalb des Semesters</a:t>
            </a:r>
            <a:endParaRPr lang="de-DE" sz="1800" dirty="0">
              <a:latin typeface="Arial" pitchFamily="34" charset="0"/>
            </a:endParaRPr>
          </a:p>
          <a:p>
            <a:pPr marL="285750" indent="-285750">
              <a:buFont typeface="Wingdings" pitchFamily="2" charset="2"/>
              <a:buChar char="§"/>
            </a:pPr>
            <a:endParaRPr lang="de-DE" sz="1800" dirty="0">
              <a:latin typeface="Arial" pitchFamily="34" charset="0"/>
            </a:endParaRPr>
          </a:p>
          <a:p>
            <a:pPr marL="285750" lvl="0" indent="-285750">
              <a:buFont typeface="Wingdings" pitchFamily="2" charset="2"/>
              <a:buChar char="§"/>
            </a:pPr>
            <a:r>
              <a:rPr lang="de-DE" sz="1800" dirty="0" smtClean="0">
                <a:latin typeface="Arial" pitchFamily="34" charset="0"/>
              </a:rPr>
              <a:t>Betreuung von Abschlussarbeiten</a:t>
            </a:r>
            <a:endParaRPr lang="de-DE" sz="1800" dirty="0">
              <a:latin typeface="Arial" pitchFamily="34" charset="0"/>
            </a:endParaRPr>
          </a:p>
          <a:p>
            <a:endParaRPr lang="de-DE" sz="1800" dirty="0">
              <a:latin typeface="Arial" pitchFamily="34" charset="0"/>
            </a:endParaRPr>
          </a:p>
          <a:p>
            <a:pPr marL="285750" lvl="0" indent="-285750">
              <a:buFont typeface="Wingdings" pitchFamily="2" charset="2"/>
              <a:buChar char="§"/>
            </a:pPr>
            <a:r>
              <a:rPr lang="de-DE" sz="1800" dirty="0" smtClean="0">
                <a:latin typeface="Arial" pitchFamily="34" charset="0"/>
              </a:rPr>
              <a:t>Zufriedenheit mit der Arbeitssituation an der Hochschule</a:t>
            </a:r>
            <a:endParaRPr lang="de-DE" sz="1800" dirty="0">
              <a:latin typeface="Arial" pitchFamily="34" charset="0"/>
            </a:endParaRPr>
          </a:p>
          <a:p>
            <a:pPr marL="285750" indent="-285750">
              <a:buFont typeface="Wingdings" pitchFamily="2" charset="2"/>
              <a:buChar char="§"/>
            </a:pPr>
            <a:endParaRPr lang="de-DE" sz="1800" dirty="0">
              <a:latin typeface="Arial" pitchFamily="34" charset="0"/>
            </a:endParaRPr>
          </a:p>
          <a:p>
            <a:pPr marL="285750" lvl="0" indent="-285750">
              <a:buFont typeface="Wingdings" pitchFamily="2" charset="2"/>
              <a:buChar char="§"/>
            </a:pPr>
            <a:r>
              <a:rPr lang="de-DE" sz="1800" dirty="0" smtClean="0">
                <a:latin typeface="Arial" pitchFamily="34" charset="0"/>
              </a:rPr>
              <a:t>Aufwand für Forschungsarbeit</a:t>
            </a:r>
          </a:p>
          <a:p>
            <a:pPr marL="285750" lvl="0" indent="-285750">
              <a:buFont typeface="Wingdings" pitchFamily="2" charset="2"/>
              <a:buChar char="§"/>
            </a:pPr>
            <a:endParaRPr lang="de-DE" sz="1800" dirty="0">
              <a:latin typeface="Arial" pitchFamily="34" charset="0"/>
            </a:endParaRPr>
          </a:p>
          <a:p>
            <a:pPr marL="285750" lvl="0" indent="-285750">
              <a:buFont typeface="Wingdings" pitchFamily="2" charset="2"/>
              <a:buChar char="§"/>
            </a:pPr>
            <a:r>
              <a:rPr lang="de-DE" sz="1800" dirty="0" smtClean="0">
                <a:latin typeface="Arial" pitchFamily="34" charset="0"/>
              </a:rPr>
              <a:t>Aufgaben des HLB</a:t>
            </a:r>
          </a:p>
          <a:p>
            <a:pPr marL="285750" lvl="0" indent="-285750">
              <a:buFont typeface="Wingdings" pitchFamily="2" charset="2"/>
              <a:buChar char="§"/>
            </a:pPr>
            <a:endParaRPr lang="de-DE" sz="1800" dirty="0">
              <a:solidFill>
                <a:srgbClr val="FF0000"/>
              </a:solidFill>
              <a:latin typeface="Arial" pitchFamily="34" charset="0"/>
            </a:endParaRPr>
          </a:p>
          <a:p>
            <a:pPr marL="285750" indent="-285750">
              <a:buFont typeface="Wingdings" pitchFamily="2" charset="2"/>
              <a:buChar char="§"/>
            </a:pPr>
            <a:r>
              <a:rPr lang="de-DE" sz="1800" dirty="0" smtClean="0">
                <a:latin typeface="Arial" pitchFamily="34" charset="0"/>
              </a:rPr>
              <a:t>Soziodemographische Merkmale</a:t>
            </a:r>
            <a:endParaRPr lang="de-DE" dirty="0">
              <a:solidFill>
                <a:srgbClr val="FF0000"/>
              </a:solidFill>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a:t>
            </a:fld>
            <a:endParaRPr lang="de-DE"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0"/>
            <a:ext cx="7758112" cy="685800"/>
          </a:xfrm>
        </p:spPr>
        <p:txBody>
          <a:bodyPr/>
          <a:lstStyle/>
          <a:p>
            <a:pPr eaLnBrk="1" hangingPunct="1"/>
            <a:r>
              <a:rPr lang="de-DE" b="1" dirty="0" smtClean="0"/>
              <a:t>Wahrgenommene Veränderungen I</a:t>
            </a:r>
            <a:br>
              <a:rPr lang="de-DE" b="1" dirty="0" smtClean="0"/>
            </a:br>
            <a:r>
              <a:rPr lang="de-DE" sz="1400" dirty="0">
                <a:solidFill>
                  <a:schemeClr val="bg1">
                    <a:lumMod val="50000"/>
                  </a:schemeClr>
                </a:solidFill>
              </a:rPr>
              <a:t>Welche Veränderungen haben Sie in den letzten fünf bis zehn Jahren </a:t>
            </a:r>
            <a:r>
              <a:rPr lang="de-DE" sz="1400" dirty="0" smtClean="0">
                <a:solidFill>
                  <a:schemeClr val="bg1">
                    <a:lumMod val="50000"/>
                  </a:schemeClr>
                </a:solidFill>
              </a:rPr>
              <a:t>wahrgenommen?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954233" y="6347883"/>
            <a:ext cx="317918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&gt; 583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30</a:t>
            </a:fld>
            <a:endParaRPr lang="de-DE" dirty="0"/>
          </a:p>
        </p:txBody>
      </p:sp>
      <p:graphicFrame>
        <p:nvGraphicFramePr>
          <p:cNvPr id="9" name="Diagramm 8"/>
          <p:cNvGraphicFramePr>
            <a:graphicFrameLocks/>
          </p:cNvGraphicFramePr>
          <p:nvPr>
            <p:extLst>
              <p:ext uri="{D42A27DB-BD31-4B8C-83A1-F6EECF244321}">
                <p14:modId xmlns:p14="http://schemas.microsoft.com/office/powerpoint/2010/main" xmlns="" val="4212228155"/>
              </p:ext>
            </p:extLst>
          </p:nvPr>
        </p:nvGraphicFramePr>
        <p:xfrm>
          <a:off x="664206" y="4441343"/>
          <a:ext cx="7889874" cy="197009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feld 2"/>
          <p:cNvSpPr txBox="1"/>
          <p:nvPr/>
        </p:nvSpPr>
        <p:spPr>
          <a:xfrm>
            <a:off x="5478030" y="1704975"/>
            <a:ext cx="3005182" cy="461665"/>
          </a:xfrm>
          <a:prstGeom prst="rect">
            <a:avLst/>
          </a:prstGeom>
          <a:noFill/>
        </p:spPr>
        <p:txBody>
          <a:bodyPr wrap="none" rtlCol="0">
            <a:spAutoFit/>
          </a:bodyPr>
          <a:lstStyle/>
          <a:p>
            <a:r>
              <a:rPr lang="de-DE" dirty="0" smtClean="0">
                <a:latin typeface="+mj-lt"/>
              </a:rPr>
              <a:t>Nordrhein-Westfalen</a:t>
            </a:r>
            <a:endParaRPr lang="de-DE" dirty="0">
              <a:latin typeface="+mj-lt"/>
            </a:endParaRPr>
          </a:p>
        </p:txBody>
      </p:sp>
      <p:sp>
        <p:nvSpPr>
          <p:cNvPr id="8" name="Textfeld 7"/>
          <p:cNvSpPr txBox="1"/>
          <p:nvPr/>
        </p:nvSpPr>
        <p:spPr>
          <a:xfrm>
            <a:off x="5210175" y="4044801"/>
            <a:ext cx="1898277" cy="461665"/>
          </a:xfrm>
          <a:prstGeom prst="rect">
            <a:avLst/>
          </a:prstGeom>
          <a:noFill/>
        </p:spPr>
        <p:txBody>
          <a:bodyPr wrap="none" rtlCol="0">
            <a:spAutoFit/>
          </a:bodyPr>
          <a:lstStyle/>
          <a:p>
            <a:r>
              <a:rPr lang="de-DE" dirty="0" smtClean="0">
                <a:latin typeface="+mj-lt"/>
              </a:rPr>
              <a:t>Deutschland</a:t>
            </a:r>
            <a:endParaRPr lang="de-DE" dirty="0">
              <a:latin typeface="+mj-lt"/>
            </a:endParaRPr>
          </a:p>
        </p:txBody>
      </p:sp>
      <p:graphicFrame>
        <p:nvGraphicFramePr>
          <p:cNvPr id="10" name="Diagramm 9"/>
          <p:cNvGraphicFramePr>
            <a:graphicFrameLocks/>
          </p:cNvGraphicFramePr>
          <p:nvPr>
            <p:extLst>
              <p:ext uri="{D42A27DB-BD31-4B8C-83A1-F6EECF244321}">
                <p14:modId xmlns:p14="http://schemas.microsoft.com/office/powerpoint/2010/main" xmlns="" val="952832848"/>
              </p:ext>
            </p:extLst>
          </p:nvPr>
        </p:nvGraphicFramePr>
        <p:xfrm>
          <a:off x="262429" y="2058251"/>
          <a:ext cx="8947629" cy="20716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201583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AE1F0372-A31A-4DC4-86BE-46B60E3BDA0D}" type="slidenum">
              <a:rPr lang="de-DE" smtClean="0"/>
              <a:pPr/>
              <a:t>31</a:t>
            </a:fld>
            <a:endParaRPr lang="de-DE" dirty="0"/>
          </a:p>
        </p:txBody>
      </p:sp>
      <p:sp>
        <p:nvSpPr>
          <p:cNvPr id="5" name="Rectangle 2"/>
          <p:cNvSpPr>
            <a:spLocks noGrp="1" noChangeArrowheads="1"/>
          </p:cNvSpPr>
          <p:nvPr>
            <p:ph type="title"/>
          </p:nvPr>
        </p:nvSpPr>
        <p:spPr>
          <a:xfrm>
            <a:off x="783572" y="914400"/>
            <a:ext cx="7758112" cy="685800"/>
          </a:xfrm>
        </p:spPr>
        <p:txBody>
          <a:bodyPr/>
          <a:lstStyle/>
          <a:p>
            <a:pPr eaLnBrk="1" hangingPunct="1"/>
            <a:r>
              <a:rPr lang="de-DE" b="1" dirty="0" smtClean="0"/>
              <a:t>Wahrgenommene Veränderungen II</a:t>
            </a:r>
            <a:br>
              <a:rPr lang="de-DE" b="1" dirty="0" smtClean="0"/>
            </a:br>
            <a:r>
              <a:rPr lang="de-DE" sz="1400" dirty="0">
                <a:solidFill>
                  <a:schemeClr val="bg1">
                    <a:lumMod val="50000"/>
                  </a:schemeClr>
                </a:solidFill>
              </a:rPr>
              <a:t>Welche Veränderungen haben Sie in den letzten fünf bis zehn Jahren </a:t>
            </a:r>
            <a:r>
              <a:rPr lang="de-DE" sz="1400" dirty="0" smtClean="0">
                <a:solidFill>
                  <a:schemeClr val="bg1">
                    <a:lumMod val="50000"/>
                  </a:schemeClr>
                </a:solidFill>
              </a:rPr>
              <a:t>wahrgenommen?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graphicFrame>
        <p:nvGraphicFramePr>
          <p:cNvPr id="6" name="Diagramm 5"/>
          <p:cNvGraphicFramePr>
            <a:graphicFrameLocks/>
          </p:cNvGraphicFramePr>
          <p:nvPr>
            <p:extLst>
              <p:ext uri="{D42A27DB-BD31-4B8C-83A1-F6EECF244321}">
                <p14:modId xmlns:p14="http://schemas.microsoft.com/office/powerpoint/2010/main" xmlns="" val="3672842821"/>
              </p:ext>
            </p:extLst>
          </p:nvPr>
        </p:nvGraphicFramePr>
        <p:xfrm>
          <a:off x="276448" y="4266671"/>
          <a:ext cx="8477028" cy="20812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8"/>
          <p:cNvSpPr txBox="1">
            <a:spLocks noChangeArrowheads="1"/>
          </p:cNvSpPr>
          <p:nvPr/>
        </p:nvSpPr>
        <p:spPr bwMode="auto">
          <a:xfrm>
            <a:off x="4922874" y="6347883"/>
            <a:ext cx="4210543"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&gt; 583 </a:t>
            </a:r>
            <a:r>
              <a:rPr lang="de-DE" sz="1100" dirty="0">
                <a:latin typeface="Arial" charset="0"/>
              </a:rPr>
              <a:t>Befragte</a:t>
            </a:r>
          </a:p>
        </p:txBody>
      </p:sp>
      <p:sp>
        <p:nvSpPr>
          <p:cNvPr id="8" name="Textfeld 7"/>
          <p:cNvSpPr txBox="1"/>
          <p:nvPr/>
        </p:nvSpPr>
        <p:spPr>
          <a:xfrm>
            <a:off x="5478030" y="1800225"/>
            <a:ext cx="3005182" cy="461665"/>
          </a:xfrm>
          <a:prstGeom prst="rect">
            <a:avLst/>
          </a:prstGeom>
          <a:noFill/>
        </p:spPr>
        <p:txBody>
          <a:bodyPr wrap="none" rtlCol="0">
            <a:spAutoFit/>
          </a:bodyPr>
          <a:lstStyle/>
          <a:p>
            <a:r>
              <a:rPr lang="de-DE" dirty="0" smtClean="0">
                <a:latin typeface="+mj-lt"/>
              </a:rPr>
              <a:t>Nordrhein-Westfalen</a:t>
            </a:r>
            <a:endParaRPr lang="de-DE" dirty="0">
              <a:latin typeface="+mj-lt"/>
            </a:endParaRPr>
          </a:p>
        </p:txBody>
      </p:sp>
      <p:sp>
        <p:nvSpPr>
          <p:cNvPr id="9" name="Textfeld 8"/>
          <p:cNvSpPr txBox="1"/>
          <p:nvPr/>
        </p:nvSpPr>
        <p:spPr>
          <a:xfrm>
            <a:off x="5210175" y="4171950"/>
            <a:ext cx="1898277" cy="461665"/>
          </a:xfrm>
          <a:prstGeom prst="rect">
            <a:avLst/>
          </a:prstGeom>
          <a:noFill/>
        </p:spPr>
        <p:txBody>
          <a:bodyPr wrap="none" rtlCol="0">
            <a:spAutoFit/>
          </a:bodyPr>
          <a:lstStyle/>
          <a:p>
            <a:r>
              <a:rPr lang="de-DE" dirty="0" smtClean="0">
                <a:latin typeface="+mj-lt"/>
              </a:rPr>
              <a:t>Deutschland</a:t>
            </a:r>
            <a:endParaRPr lang="de-DE" dirty="0">
              <a:latin typeface="+mj-lt"/>
            </a:endParaRPr>
          </a:p>
        </p:txBody>
      </p:sp>
      <p:graphicFrame>
        <p:nvGraphicFramePr>
          <p:cNvPr id="12" name="Diagramm 11"/>
          <p:cNvGraphicFramePr>
            <a:graphicFrameLocks/>
          </p:cNvGraphicFramePr>
          <p:nvPr>
            <p:extLst>
              <p:ext uri="{D42A27DB-BD31-4B8C-83A1-F6EECF244321}">
                <p14:modId xmlns:p14="http://schemas.microsoft.com/office/powerpoint/2010/main" xmlns="" val="1624389309"/>
              </p:ext>
            </p:extLst>
          </p:nvPr>
        </p:nvGraphicFramePr>
        <p:xfrm>
          <a:off x="-118267" y="1936787"/>
          <a:ext cx="9869632" cy="20225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881226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361949" y="914400"/>
            <a:ext cx="8524875" cy="683814"/>
          </a:xfrm>
        </p:spPr>
        <p:txBody>
          <a:bodyPr/>
          <a:lstStyle/>
          <a:p>
            <a:pPr eaLnBrk="1" hangingPunct="1"/>
            <a:r>
              <a:rPr lang="de-DE" b="1" dirty="0" smtClean="0"/>
              <a:t/>
            </a:r>
            <a:br>
              <a:rPr lang="de-DE" b="1" dirty="0" smtClean="0"/>
            </a:br>
            <a:r>
              <a:rPr lang="de-DE" b="1" dirty="0" smtClean="0"/>
              <a:t>Möglichkeiten </a:t>
            </a:r>
            <a:r>
              <a:rPr lang="de-DE" b="1" dirty="0" smtClean="0"/>
              <a:t>Mitwirkung bei Entscheidungsprozessen</a:t>
            </a:r>
            <a:br>
              <a:rPr lang="de-DE" b="1" dirty="0" smtClean="0"/>
            </a:br>
            <a:r>
              <a:rPr lang="de-DE" sz="1400" dirty="0">
                <a:solidFill>
                  <a:schemeClr val="bg1">
                    <a:lumMod val="50000"/>
                  </a:schemeClr>
                </a:solidFill>
              </a:rPr>
              <a:t>Wie schätzen Sie Ihre Möglichkeiten zur Mitwirkung bei Entscheidungsprozessen an der Hochschule ein?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028660" y="6300258"/>
            <a:ext cx="3104757"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585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32</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171329257"/>
              </p:ext>
            </p:extLst>
          </p:nvPr>
        </p:nvGraphicFramePr>
        <p:xfrm>
          <a:off x="357188" y="1648046"/>
          <a:ext cx="8116962" cy="43040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857274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88322" y="890919"/>
            <a:ext cx="7758112" cy="714374"/>
          </a:xfrm>
        </p:spPr>
        <p:txBody>
          <a:bodyPr/>
          <a:lstStyle/>
          <a:p>
            <a:pPr eaLnBrk="1" hangingPunct="1"/>
            <a:r>
              <a:rPr lang="de-DE" b="1" dirty="0" smtClean="0"/>
              <a:t>Gründe für die Attraktivität des Hochschullehrerberufs</a:t>
            </a:r>
            <a:br>
              <a:rPr lang="de-DE" b="1" dirty="0" smtClean="0"/>
            </a:br>
            <a:r>
              <a:rPr lang="de-DE" sz="1400" dirty="0">
                <a:solidFill>
                  <a:schemeClr val="bg1">
                    <a:lumMod val="50000"/>
                  </a:schemeClr>
                </a:solidFill>
              </a:rPr>
              <a:t>Was macht für Sie die Attraktivität des Berufes aus</a:t>
            </a:r>
            <a:r>
              <a:rPr lang="de-DE" sz="1400" dirty="0" smtClean="0">
                <a:solidFill>
                  <a:schemeClr val="bg1">
                    <a:lumMod val="50000"/>
                  </a:schemeClr>
                </a:solidFill>
              </a:rPr>
              <a:t>? (Items gestützt abgefragt)</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 Mehrfachantworten möglich</a:t>
            </a:r>
          </a:p>
        </p:txBody>
      </p:sp>
      <p:sp>
        <p:nvSpPr>
          <p:cNvPr id="241672" name="Text Box 8"/>
          <p:cNvSpPr txBox="1">
            <a:spLocks noChangeArrowheads="1"/>
          </p:cNvSpPr>
          <p:nvPr/>
        </p:nvSpPr>
        <p:spPr bwMode="auto">
          <a:xfrm>
            <a:off x="5827594" y="6309783"/>
            <a:ext cx="3191523"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585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33</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504032977"/>
              </p:ext>
            </p:extLst>
          </p:nvPr>
        </p:nvGraphicFramePr>
        <p:xfrm>
          <a:off x="276447" y="1648047"/>
          <a:ext cx="8016949" cy="50926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060157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0"/>
            <a:ext cx="7758112" cy="723899"/>
          </a:xfrm>
        </p:spPr>
        <p:txBody>
          <a:bodyPr/>
          <a:lstStyle/>
          <a:p>
            <a:pPr eaLnBrk="1" hangingPunct="1"/>
            <a:r>
              <a:rPr lang="de-DE" b="1" dirty="0" smtClean="0"/>
              <a:t>Angemessenheit der Besoldung</a:t>
            </a:r>
            <a:br>
              <a:rPr lang="de-DE" b="1" dirty="0" smtClean="0"/>
            </a:br>
            <a:r>
              <a:rPr lang="de-DE" sz="1400" dirty="0">
                <a:solidFill>
                  <a:schemeClr val="bg1">
                    <a:lumMod val="50000"/>
                  </a:schemeClr>
                </a:solidFill>
              </a:rPr>
              <a:t>Halten Sie Ihre Besoldung im Verhältnis zu den Aufgaben und dem Aufwand für angemessen?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092456" y="6300258"/>
            <a:ext cx="3040961"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34</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763734451"/>
              </p:ext>
            </p:extLst>
          </p:nvPr>
        </p:nvGraphicFramePr>
        <p:xfrm>
          <a:off x="1236663" y="1857374"/>
          <a:ext cx="7077075" cy="3857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m 8"/>
          <p:cNvGraphicFramePr>
            <a:graphicFrameLocks/>
          </p:cNvGraphicFramePr>
          <p:nvPr>
            <p:extLst>
              <p:ext uri="{D42A27DB-BD31-4B8C-83A1-F6EECF244321}">
                <p14:modId xmlns:p14="http://schemas.microsoft.com/office/powerpoint/2010/main" xmlns="" val="3676973950"/>
              </p:ext>
            </p:extLst>
          </p:nvPr>
        </p:nvGraphicFramePr>
        <p:xfrm>
          <a:off x="581025" y="1221581"/>
          <a:ext cx="7981950" cy="49199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749049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0"/>
            <a:ext cx="7758112" cy="857250"/>
          </a:xfrm>
        </p:spPr>
        <p:txBody>
          <a:bodyPr/>
          <a:lstStyle/>
          <a:p>
            <a:pPr eaLnBrk="1" hangingPunct="1"/>
            <a:r>
              <a:rPr lang="de-DE" b="1" dirty="0" smtClean="0"/>
              <a:t>Weiterempfehlung des Hochschullehrerberufs</a:t>
            </a:r>
            <a:br>
              <a:rPr lang="de-DE" b="1" dirty="0" smtClean="0"/>
            </a:br>
            <a:r>
              <a:rPr lang="de-DE" sz="1400" dirty="0">
                <a:solidFill>
                  <a:schemeClr val="bg1">
                    <a:lumMod val="50000"/>
                  </a:schemeClr>
                </a:solidFill>
              </a:rPr>
              <a:t>Würden Sie einem guten Freund oder einer guten Freundin die Annahme einer Professur </a:t>
            </a:r>
            <a:r>
              <a:rPr lang="de-DE" sz="1400" dirty="0" smtClean="0">
                <a:solidFill>
                  <a:schemeClr val="bg1">
                    <a:lumMod val="50000"/>
                  </a:schemeClr>
                </a:solidFill>
              </a:rPr>
              <a:t/>
            </a:r>
            <a:br>
              <a:rPr lang="de-DE" sz="1400" dirty="0" smtClean="0">
                <a:solidFill>
                  <a:schemeClr val="bg1">
                    <a:lumMod val="50000"/>
                  </a:schemeClr>
                </a:solidFill>
              </a:rPr>
            </a:br>
            <a:r>
              <a:rPr lang="de-DE" sz="1400" dirty="0" smtClean="0">
                <a:solidFill>
                  <a:schemeClr val="bg1">
                    <a:lumMod val="50000"/>
                  </a:schemeClr>
                </a:solidFill>
              </a:rPr>
              <a:t>an </a:t>
            </a:r>
            <a:r>
              <a:rPr lang="de-DE" sz="1400" dirty="0">
                <a:solidFill>
                  <a:schemeClr val="bg1">
                    <a:lumMod val="50000"/>
                  </a:schemeClr>
                </a:solidFill>
              </a:rPr>
              <a:t>einer Fachhochschule empfehlen?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730949" y="6300258"/>
            <a:ext cx="340246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35</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3329272490"/>
              </p:ext>
            </p:extLst>
          </p:nvPr>
        </p:nvGraphicFramePr>
        <p:xfrm>
          <a:off x="541484" y="1284934"/>
          <a:ext cx="8124825" cy="51387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8316307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14400"/>
            <a:ext cx="7758112" cy="704850"/>
          </a:xfrm>
        </p:spPr>
        <p:txBody>
          <a:bodyPr/>
          <a:lstStyle/>
          <a:p>
            <a:pPr eaLnBrk="1" hangingPunct="1"/>
            <a:r>
              <a:rPr lang="de-DE" b="1" dirty="0" smtClean="0"/>
              <a:t>Aufgaben des HLB</a:t>
            </a:r>
            <a:br>
              <a:rPr lang="de-DE" b="1" dirty="0" smtClean="0"/>
            </a:br>
            <a:r>
              <a:rPr lang="de-DE" sz="1400" dirty="0">
                <a:solidFill>
                  <a:schemeClr val="bg1">
                    <a:lumMod val="50000"/>
                  </a:schemeClr>
                </a:solidFill>
              </a:rPr>
              <a:t>Was sollte der Hochschullehrerbund aus Ihrer Sicht für Sie leisten</a:t>
            </a:r>
            <a:r>
              <a:rPr lang="de-DE" sz="1400" dirty="0" smtClean="0">
                <a:solidFill>
                  <a:schemeClr val="bg1">
                    <a:lumMod val="50000"/>
                  </a:schemeClr>
                </a:solidFill>
              </a:rPr>
              <a:t>? (Items gestützt abgefragt)</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 Mehrfachantworten möglich</a:t>
            </a:r>
          </a:p>
        </p:txBody>
      </p:sp>
      <p:sp>
        <p:nvSpPr>
          <p:cNvPr id="241672" name="Text Box 8"/>
          <p:cNvSpPr txBox="1">
            <a:spLocks noChangeArrowheads="1"/>
          </p:cNvSpPr>
          <p:nvPr/>
        </p:nvSpPr>
        <p:spPr bwMode="auto">
          <a:xfrm>
            <a:off x="6057900" y="6300258"/>
            <a:ext cx="3075517"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36</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847205602"/>
              </p:ext>
            </p:extLst>
          </p:nvPr>
        </p:nvGraphicFramePr>
        <p:xfrm>
          <a:off x="688459" y="1399646"/>
          <a:ext cx="8001000" cy="49006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313615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88832"/>
            <a:ext cx="7758112" cy="483788"/>
          </a:xfrm>
        </p:spPr>
        <p:txBody>
          <a:bodyPr/>
          <a:lstStyle/>
          <a:p>
            <a:pPr eaLnBrk="1" hangingPunct="1"/>
            <a:r>
              <a:rPr lang="de-DE" b="1" dirty="0" smtClean="0"/>
              <a:t>Geschlecht der Befragten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018663" y="6300258"/>
            <a:ext cx="311475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37</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3126703315"/>
              </p:ext>
            </p:extLst>
          </p:nvPr>
        </p:nvGraphicFramePr>
        <p:xfrm>
          <a:off x="509254" y="1342637"/>
          <a:ext cx="8210551" cy="45767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4078098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50222" y="874532"/>
            <a:ext cx="7758112" cy="426638"/>
          </a:xfrm>
        </p:spPr>
        <p:txBody>
          <a:bodyPr/>
          <a:lstStyle/>
          <a:p>
            <a:pPr eaLnBrk="1" hangingPunct="1"/>
            <a:r>
              <a:rPr lang="de-DE" b="1" dirty="0" smtClean="0"/>
              <a:t>Alter der Befragten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188150" y="6300258"/>
            <a:ext cx="294526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580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38</a:t>
            </a:fld>
            <a:endParaRPr lang="de-DE" dirty="0"/>
          </a:p>
        </p:txBody>
      </p:sp>
      <p:graphicFrame>
        <p:nvGraphicFramePr>
          <p:cNvPr id="8" name="Diagramm 7"/>
          <p:cNvGraphicFramePr>
            <a:graphicFrameLocks/>
          </p:cNvGraphicFramePr>
          <p:nvPr>
            <p:extLst>
              <p:ext uri="{D42A27DB-BD31-4B8C-83A1-F6EECF244321}">
                <p14:modId xmlns:p14="http://schemas.microsoft.com/office/powerpoint/2010/main" xmlns="" val="1334260354"/>
              </p:ext>
            </p:extLst>
          </p:nvPr>
        </p:nvGraphicFramePr>
        <p:xfrm>
          <a:off x="142875" y="1249462"/>
          <a:ext cx="8858249" cy="51816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91739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88322" y="914401"/>
            <a:ext cx="7758112" cy="426638"/>
          </a:xfrm>
        </p:spPr>
        <p:txBody>
          <a:bodyPr/>
          <a:lstStyle/>
          <a:p>
            <a:pPr eaLnBrk="1" hangingPunct="1"/>
            <a:r>
              <a:rPr lang="de-DE" b="1" dirty="0" smtClean="0"/>
              <a:t>Jahr der Berufung</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895834" y="6300258"/>
            <a:ext cx="323758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571 Befragte</a:t>
            </a:r>
            <a:endParaRPr lang="de-DE" sz="1100" dirty="0">
              <a:latin typeface="Arial" charset="0"/>
            </a:endParaRPr>
          </a:p>
        </p:txBody>
      </p:sp>
      <p:sp>
        <p:nvSpPr>
          <p:cNvPr id="2" name="Foliennummernplatzhalter 1"/>
          <p:cNvSpPr>
            <a:spLocks noGrp="1"/>
          </p:cNvSpPr>
          <p:nvPr>
            <p:ph type="sldNum" sz="quarter" idx="10"/>
          </p:nvPr>
        </p:nvSpPr>
        <p:spPr/>
        <p:txBody>
          <a:bodyPr/>
          <a:lstStyle/>
          <a:p>
            <a:fld id="{AE1F0372-A31A-4DC4-86BE-46B60E3BDA0D}" type="slidenum">
              <a:rPr lang="de-DE" smtClean="0"/>
              <a:pPr/>
              <a:t>39</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3665689558"/>
              </p:ext>
            </p:extLst>
          </p:nvPr>
        </p:nvGraphicFramePr>
        <p:xfrm>
          <a:off x="-104775" y="699230"/>
          <a:ext cx="9353551" cy="58626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20364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419100" y="914401"/>
            <a:ext cx="8362950" cy="1228724"/>
          </a:xfrm>
        </p:spPr>
        <p:txBody>
          <a:bodyPr/>
          <a:lstStyle/>
          <a:p>
            <a:pPr eaLnBrk="1" hangingPunct="1"/>
            <a:r>
              <a:rPr lang="de-DE" b="1" dirty="0" smtClean="0"/>
              <a:t>Durchschnittliche Arbeitsstunden </a:t>
            </a:r>
            <a:r>
              <a:rPr lang="de-DE" b="1" dirty="0"/>
              <a:t>pro </a:t>
            </a:r>
            <a:r>
              <a:rPr lang="de-DE" b="1" dirty="0" smtClean="0"/>
              <a:t>Woche in </a:t>
            </a:r>
            <a:br>
              <a:rPr lang="de-DE" b="1" dirty="0" smtClean="0"/>
            </a:br>
            <a:r>
              <a:rPr lang="de-DE" sz="2400" b="1" dirty="0" smtClean="0"/>
              <a:t>Nordrhein-Westfalen</a:t>
            </a:r>
            <a:r>
              <a:rPr lang="de-DE" b="1" dirty="0" smtClean="0"/>
              <a:t/>
            </a:r>
            <a:br>
              <a:rPr lang="de-DE" b="1" dirty="0" smtClean="0"/>
            </a:br>
            <a:r>
              <a:rPr lang="de-DE" b="1" dirty="0" smtClean="0"/>
              <a:t>während und außerhalb der Vorlesungszeit</a:t>
            </a:r>
            <a:br>
              <a:rPr lang="de-DE" b="1" dirty="0" smtClean="0"/>
            </a:br>
            <a:r>
              <a:rPr lang="de-DE" sz="1400" dirty="0" smtClean="0">
                <a:solidFill>
                  <a:schemeClr val="bg1">
                    <a:lumMod val="50000"/>
                  </a:schemeClr>
                </a:solidFill>
              </a:rPr>
              <a:t>Wie </a:t>
            </a:r>
            <a:r>
              <a:rPr lang="de-DE" sz="1400" dirty="0">
                <a:solidFill>
                  <a:schemeClr val="bg1">
                    <a:lumMod val="50000"/>
                  </a:schemeClr>
                </a:solidFill>
              </a:rPr>
              <a:t>viele Stunden arbeiten Sie durchschnittlich pro Woche für die Hochschule, wenn Sie alle Ihre Arbeitsaufgaben (Lehre, Forschung, Verwaltung etc.) berücksichtigen?</a:t>
            </a:r>
            <a:r>
              <a:rPr lang="de-DE" sz="2400" dirty="0" smtClean="0">
                <a:solidFill>
                  <a:schemeClr val="tx1">
                    <a:lumMod val="50000"/>
                    <a:lumOff val="50000"/>
                  </a:schemeClr>
                </a:solidFill>
              </a:rPr>
              <a:t/>
            </a:r>
            <a:br>
              <a:rPr lang="de-DE" sz="2400" dirty="0" smtClean="0">
                <a:solidFill>
                  <a:schemeClr val="tx1">
                    <a:lumMod val="50000"/>
                    <a:lumOff val="50000"/>
                  </a:schemeClr>
                </a:solidFill>
              </a:rPr>
            </a:br>
            <a:r>
              <a:rPr lang="de-DE" sz="1400" b="0" dirty="0" smtClean="0"/>
              <a:t>Angaben in </a:t>
            </a:r>
            <a:r>
              <a:rPr lang="de-DE" sz="1400" dirty="0" smtClean="0"/>
              <a:t>Prozent</a:t>
            </a:r>
            <a:endParaRPr lang="de-DE" sz="1400" b="0" dirty="0" smtClean="0"/>
          </a:p>
        </p:txBody>
      </p:sp>
      <p:sp>
        <p:nvSpPr>
          <p:cNvPr id="241672" name="Text Box 8"/>
          <p:cNvSpPr txBox="1">
            <a:spLocks noChangeArrowheads="1"/>
          </p:cNvSpPr>
          <p:nvPr/>
        </p:nvSpPr>
        <p:spPr bwMode="auto">
          <a:xfrm>
            <a:off x="6155141" y="6180507"/>
            <a:ext cx="2978276"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573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4</a:t>
            </a:fld>
            <a:endParaRPr lang="de-DE" dirty="0"/>
          </a:p>
        </p:txBody>
      </p:sp>
      <p:sp>
        <p:nvSpPr>
          <p:cNvPr id="3" name="Textfeld 2"/>
          <p:cNvSpPr txBox="1"/>
          <p:nvPr/>
        </p:nvSpPr>
        <p:spPr>
          <a:xfrm>
            <a:off x="5705475" y="2594371"/>
            <a:ext cx="2900153" cy="900246"/>
          </a:xfrm>
          <a:prstGeom prst="rect">
            <a:avLst/>
          </a:prstGeom>
          <a:noFill/>
        </p:spPr>
        <p:txBody>
          <a:bodyPr wrap="none" rtlCol="0">
            <a:spAutoFit/>
          </a:bodyPr>
          <a:lstStyle/>
          <a:p>
            <a:r>
              <a:rPr lang="de-DE" sz="1050" dirty="0" smtClean="0">
                <a:latin typeface="+mj-lt"/>
              </a:rPr>
              <a:t>Durchschnittliche Arbeitsstunden pro Woche:</a:t>
            </a:r>
          </a:p>
          <a:p>
            <a:r>
              <a:rPr lang="de-DE" sz="1050" dirty="0" smtClean="0">
                <a:latin typeface="+mj-lt"/>
              </a:rPr>
              <a:t>während der Vorlesungszeit: 50 Stunden</a:t>
            </a:r>
          </a:p>
          <a:p>
            <a:r>
              <a:rPr lang="de-DE" sz="1050" dirty="0" smtClean="0">
                <a:latin typeface="+mj-lt"/>
              </a:rPr>
              <a:t>außerhalb der Vorlesungszeit: 36 Stunden</a:t>
            </a:r>
            <a:endParaRPr lang="de-DE" sz="1050" dirty="0">
              <a:latin typeface="+mj-lt"/>
            </a:endParaRPr>
          </a:p>
          <a:p>
            <a:endParaRPr lang="de-DE" sz="1050" dirty="0" smtClean="0">
              <a:latin typeface="+mj-lt"/>
            </a:endParaRPr>
          </a:p>
          <a:p>
            <a:r>
              <a:rPr lang="de-DE" sz="1050" dirty="0">
                <a:latin typeface="+mj-lt"/>
              </a:rPr>
              <a:t> </a:t>
            </a:r>
            <a:r>
              <a:rPr lang="de-DE" sz="1050" dirty="0" smtClean="0">
                <a:latin typeface="+mj-lt"/>
              </a:rPr>
              <a:t>  </a:t>
            </a:r>
            <a:endParaRPr lang="de-DE" sz="1050" dirty="0">
              <a:latin typeface="+mj-lt"/>
            </a:endParaRPr>
          </a:p>
        </p:txBody>
      </p:sp>
      <p:graphicFrame>
        <p:nvGraphicFramePr>
          <p:cNvPr id="8" name="Diagramm 7"/>
          <p:cNvGraphicFramePr>
            <a:graphicFrameLocks/>
          </p:cNvGraphicFramePr>
          <p:nvPr>
            <p:extLst>
              <p:ext uri="{D42A27DB-BD31-4B8C-83A1-F6EECF244321}">
                <p14:modId xmlns:p14="http://schemas.microsoft.com/office/powerpoint/2010/main" xmlns="" val="3597092552"/>
              </p:ext>
            </p:extLst>
          </p:nvPr>
        </p:nvGraphicFramePr>
        <p:xfrm>
          <a:off x="135897" y="2222205"/>
          <a:ext cx="8469731" cy="39583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153991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831197" y="978198"/>
            <a:ext cx="7758112" cy="502839"/>
          </a:xfrm>
        </p:spPr>
        <p:txBody>
          <a:bodyPr/>
          <a:lstStyle/>
          <a:p>
            <a:pPr eaLnBrk="1" hangingPunct="1"/>
            <a:r>
              <a:rPr lang="de-DE" b="1" dirty="0" smtClean="0"/>
              <a:t>Träger der Hochschule</a:t>
            </a:r>
            <a:br>
              <a:rPr lang="de-DE" b="1" dirty="0" smtClean="0"/>
            </a:br>
            <a:r>
              <a:rPr lang="de-DE" sz="1400" b="0" dirty="0" smtClean="0"/>
              <a:t>Angaben in Prozent</a:t>
            </a:r>
          </a:p>
        </p:txBody>
      </p:sp>
      <p:sp>
        <p:nvSpPr>
          <p:cNvPr id="241672" name="Text Box 8"/>
          <p:cNvSpPr txBox="1">
            <a:spLocks noChangeArrowheads="1"/>
          </p:cNvSpPr>
          <p:nvPr/>
        </p:nvSpPr>
        <p:spPr bwMode="auto">
          <a:xfrm>
            <a:off x="5837274" y="6300258"/>
            <a:ext cx="3296143"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40</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2904155508"/>
              </p:ext>
            </p:extLst>
          </p:nvPr>
        </p:nvGraphicFramePr>
        <p:xfrm>
          <a:off x="102560" y="1269760"/>
          <a:ext cx="8896350" cy="4786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11944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07372" y="988831"/>
            <a:ext cx="7758112" cy="493313"/>
          </a:xfrm>
        </p:spPr>
        <p:txBody>
          <a:bodyPr/>
          <a:lstStyle/>
          <a:p>
            <a:pPr eaLnBrk="1" hangingPunct="1"/>
            <a:r>
              <a:rPr lang="de-DE" b="1" dirty="0" smtClean="0"/>
              <a:t>Fachgebiet der Befragten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6193020" y="6084814"/>
            <a:ext cx="295098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41</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536298663"/>
              </p:ext>
            </p:extLst>
          </p:nvPr>
        </p:nvGraphicFramePr>
        <p:xfrm>
          <a:off x="317007" y="1448357"/>
          <a:ext cx="8601075" cy="47672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119447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07372" y="979306"/>
            <a:ext cx="7758112" cy="455214"/>
          </a:xfrm>
        </p:spPr>
        <p:txBody>
          <a:bodyPr/>
          <a:lstStyle/>
          <a:p>
            <a:pPr eaLnBrk="1" hangingPunct="1"/>
            <a:r>
              <a:rPr lang="de-DE" b="1" dirty="0" smtClean="0"/>
              <a:t>Beschäftigungsstatus</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Prozent</a:t>
            </a:r>
          </a:p>
        </p:txBody>
      </p:sp>
      <p:sp>
        <p:nvSpPr>
          <p:cNvPr id="241672" name="Text Box 8"/>
          <p:cNvSpPr txBox="1">
            <a:spLocks noChangeArrowheads="1"/>
          </p:cNvSpPr>
          <p:nvPr/>
        </p:nvSpPr>
        <p:spPr bwMode="auto">
          <a:xfrm>
            <a:off x="5699051" y="6300258"/>
            <a:ext cx="3434366"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42</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4281643459"/>
              </p:ext>
            </p:extLst>
          </p:nvPr>
        </p:nvGraphicFramePr>
        <p:xfrm>
          <a:off x="651354" y="1245173"/>
          <a:ext cx="7820025" cy="4729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119447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5975498" y="6284309"/>
            <a:ext cx="3030021"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585 </a:t>
            </a:r>
            <a:r>
              <a:rPr lang="de-DE" sz="1100" dirty="0">
                <a:latin typeface="Arial" charset="0"/>
              </a:rPr>
              <a:t>Befragte</a:t>
            </a:r>
          </a:p>
        </p:txBody>
      </p:sp>
      <p:sp>
        <p:nvSpPr>
          <p:cNvPr id="7" name="Rectangle 2"/>
          <p:cNvSpPr txBox="1">
            <a:spLocks noChangeArrowheads="1"/>
          </p:cNvSpPr>
          <p:nvPr/>
        </p:nvSpPr>
        <p:spPr bwMode="auto">
          <a:xfrm>
            <a:off x="707372" y="989939"/>
            <a:ext cx="7758112" cy="455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2000" b="1" i="0" u="none" strike="noStrike" kern="0" cap="none" spc="0" normalizeH="0" baseline="0" noProof="0" dirty="0" smtClean="0">
                <a:ln>
                  <a:noFill/>
                </a:ln>
                <a:solidFill>
                  <a:schemeClr val="tx1"/>
                </a:solidFill>
                <a:effectLst/>
                <a:uLnTx/>
                <a:uFillTx/>
                <a:latin typeface="+mj-lt"/>
                <a:ea typeface="+mj-ea"/>
                <a:cs typeface="+mj-cs"/>
              </a:rPr>
              <a:t>Besoldungsgruppe</a:t>
            </a:r>
            <a:r>
              <a:rPr kumimoji="0" lang="de-DE" sz="2400" b="0" i="0" u="none" strike="noStrike" kern="0" cap="none" spc="0" normalizeH="0" baseline="0" noProof="0" dirty="0" smtClean="0">
                <a:ln>
                  <a:noFill/>
                </a:ln>
                <a:solidFill>
                  <a:schemeClr val="bg1">
                    <a:lumMod val="50000"/>
                  </a:schemeClr>
                </a:solidFill>
                <a:effectLst/>
                <a:uLnTx/>
                <a:uFillTx/>
                <a:latin typeface="+mj-lt"/>
                <a:ea typeface="+mj-ea"/>
                <a:cs typeface="+mj-cs"/>
              </a:rPr>
              <a:t/>
            </a:r>
            <a:br>
              <a:rPr kumimoji="0" lang="de-DE" sz="2400" b="0" i="0" u="none" strike="noStrike" kern="0" cap="none" spc="0" normalizeH="0" baseline="0" noProof="0" dirty="0" smtClean="0">
                <a:ln>
                  <a:noFill/>
                </a:ln>
                <a:solidFill>
                  <a:schemeClr val="bg1">
                    <a:lumMod val="50000"/>
                  </a:schemeClr>
                </a:solidFill>
                <a:effectLst/>
                <a:uLnTx/>
                <a:uFillTx/>
                <a:latin typeface="+mj-lt"/>
                <a:ea typeface="+mj-ea"/>
                <a:cs typeface="+mj-cs"/>
              </a:rPr>
            </a:br>
            <a:r>
              <a:rPr kumimoji="0" lang="de-DE" sz="1400" b="0" i="0" u="none" strike="noStrike" kern="0" cap="none" spc="0" normalizeH="0" baseline="0" noProof="0" dirty="0" smtClean="0">
                <a:ln>
                  <a:noFill/>
                </a:ln>
                <a:solidFill>
                  <a:schemeClr val="tx1"/>
                </a:solidFill>
                <a:effectLst/>
                <a:uLnTx/>
                <a:uFillTx/>
                <a:latin typeface="+mj-lt"/>
                <a:ea typeface="+mj-ea"/>
                <a:cs typeface="+mj-cs"/>
              </a:rPr>
              <a:t>Angaben in Prozent</a:t>
            </a:r>
          </a:p>
        </p:txBody>
      </p:sp>
      <p:sp>
        <p:nvSpPr>
          <p:cNvPr id="2" name="Foliennummernplatzhalter 1"/>
          <p:cNvSpPr>
            <a:spLocks noGrp="1"/>
          </p:cNvSpPr>
          <p:nvPr>
            <p:ph type="sldNum" sz="quarter" idx="10"/>
          </p:nvPr>
        </p:nvSpPr>
        <p:spPr/>
        <p:txBody>
          <a:bodyPr/>
          <a:lstStyle/>
          <a:p>
            <a:fld id="{AE1F0372-A31A-4DC4-86BE-46B60E3BDA0D}" type="slidenum">
              <a:rPr lang="de-DE" smtClean="0"/>
              <a:pPr/>
              <a:t>43</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1469091759"/>
              </p:ext>
            </p:extLst>
          </p:nvPr>
        </p:nvGraphicFramePr>
        <p:xfrm>
          <a:off x="128728" y="1282452"/>
          <a:ext cx="8915400" cy="4929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5691575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AE1F0372-A31A-4DC4-86BE-46B60E3BDA0D}" type="slidenum">
              <a:rPr lang="de-DE" smtClean="0"/>
              <a:pPr/>
              <a:t>44</a:t>
            </a:fld>
            <a:endParaRPr lang="de-DE" dirty="0"/>
          </a:p>
        </p:txBody>
      </p:sp>
      <p:sp>
        <p:nvSpPr>
          <p:cNvPr id="4" name="Rectangle 2"/>
          <p:cNvSpPr txBox="1">
            <a:spLocks noChangeArrowheads="1"/>
          </p:cNvSpPr>
          <p:nvPr/>
        </p:nvSpPr>
        <p:spPr bwMode="auto">
          <a:xfrm>
            <a:off x="955022" y="1220193"/>
            <a:ext cx="7758112" cy="455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de-DE" sz="2000" b="1" kern="0" dirty="0" smtClean="0">
                <a:latin typeface="+mj-lt"/>
                <a:ea typeface="+mj-ea"/>
                <a:cs typeface="+mj-cs"/>
              </a:rPr>
              <a:t>Falls nach W besoldet, dann…</a:t>
            </a:r>
          </a:p>
          <a:p>
            <a:pPr algn="ctr"/>
            <a:r>
              <a:rPr kumimoji="0" lang="de-DE" sz="1400" b="0" i="0" u="none" strike="noStrike" kern="0" cap="none" spc="0" normalizeH="0" baseline="0" noProof="0" dirty="0" smtClean="0">
                <a:ln>
                  <a:noFill/>
                </a:ln>
                <a:solidFill>
                  <a:schemeClr val="tx1"/>
                </a:solidFill>
                <a:effectLst/>
                <a:uLnTx/>
                <a:uFillTx/>
                <a:latin typeface="+mj-lt"/>
                <a:ea typeface="+mj-ea"/>
                <a:cs typeface="+mj-cs"/>
              </a:rPr>
              <a:t>Angaben in Prozent</a:t>
            </a:r>
          </a:p>
        </p:txBody>
      </p:sp>
      <p:sp>
        <p:nvSpPr>
          <p:cNvPr id="5" name="Text Box 8"/>
          <p:cNvSpPr txBox="1">
            <a:spLocks noChangeArrowheads="1"/>
          </p:cNvSpPr>
          <p:nvPr/>
        </p:nvSpPr>
        <p:spPr bwMode="auto">
          <a:xfrm>
            <a:off x="5220587" y="6289625"/>
            <a:ext cx="392341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283 Befragte</a:t>
            </a:r>
            <a:endParaRPr lang="de-DE" sz="1100" dirty="0">
              <a:latin typeface="Arial" charset="0"/>
            </a:endParaRPr>
          </a:p>
        </p:txBody>
      </p:sp>
      <p:graphicFrame>
        <p:nvGraphicFramePr>
          <p:cNvPr id="6" name="Diagramm 5"/>
          <p:cNvGraphicFramePr>
            <a:graphicFrameLocks/>
          </p:cNvGraphicFramePr>
          <p:nvPr>
            <p:extLst>
              <p:ext uri="{D42A27DB-BD31-4B8C-83A1-F6EECF244321}">
                <p14:modId xmlns:p14="http://schemas.microsoft.com/office/powerpoint/2010/main" xmlns="" val="2570522518"/>
              </p:ext>
            </p:extLst>
          </p:nvPr>
        </p:nvGraphicFramePr>
        <p:xfrm>
          <a:off x="366687" y="1046113"/>
          <a:ext cx="8553450" cy="5243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6528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AE1F0372-A31A-4DC4-86BE-46B60E3BDA0D}" type="slidenum">
              <a:rPr lang="de-DE" smtClean="0"/>
              <a:pPr/>
              <a:t>5</a:t>
            </a:fld>
            <a:endParaRPr lang="de-DE" dirty="0"/>
          </a:p>
        </p:txBody>
      </p:sp>
      <p:sp>
        <p:nvSpPr>
          <p:cNvPr id="4" name="Rectangle 2"/>
          <p:cNvSpPr>
            <a:spLocks noGrp="1" noChangeArrowheads="1"/>
          </p:cNvSpPr>
          <p:nvPr>
            <p:ph type="title"/>
          </p:nvPr>
        </p:nvSpPr>
        <p:spPr>
          <a:xfrm>
            <a:off x="419100" y="914401"/>
            <a:ext cx="8362950" cy="1228724"/>
          </a:xfrm>
        </p:spPr>
        <p:txBody>
          <a:bodyPr/>
          <a:lstStyle/>
          <a:p>
            <a:pPr eaLnBrk="1" hangingPunct="1"/>
            <a:r>
              <a:rPr lang="de-DE" b="1" dirty="0" smtClean="0"/>
              <a:t>Durchschnittliche Arbeitsstunden </a:t>
            </a:r>
            <a:r>
              <a:rPr lang="de-DE" b="1" dirty="0"/>
              <a:t>pro </a:t>
            </a:r>
            <a:r>
              <a:rPr lang="de-DE" b="1" dirty="0" smtClean="0"/>
              <a:t>Woche in </a:t>
            </a:r>
            <a:r>
              <a:rPr lang="de-DE" b="1" dirty="0" smtClean="0"/>
              <a:t/>
            </a:r>
            <a:br>
              <a:rPr lang="de-DE" b="1" dirty="0" smtClean="0"/>
            </a:br>
            <a:r>
              <a:rPr lang="de-DE" b="1" dirty="0" smtClean="0"/>
              <a:t>Deutschland während </a:t>
            </a:r>
            <a:r>
              <a:rPr lang="de-DE" b="1" dirty="0" smtClean="0"/>
              <a:t>und außerhalb der Vorlesungszeit</a:t>
            </a:r>
            <a:br>
              <a:rPr lang="de-DE" b="1" dirty="0" smtClean="0"/>
            </a:br>
            <a:r>
              <a:rPr lang="de-DE" sz="1400" dirty="0" smtClean="0">
                <a:solidFill>
                  <a:schemeClr val="bg1">
                    <a:lumMod val="50000"/>
                  </a:schemeClr>
                </a:solidFill>
              </a:rPr>
              <a:t>Wie </a:t>
            </a:r>
            <a:r>
              <a:rPr lang="de-DE" sz="1400" dirty="0">
                <a:solidFill>
                  <a:schemeClr val="bg1">
                    <a:lumMod val="50000"/>
                  </a:schemeClr>
                </a:solidFill>
              </a:rPr>
              <a:t>viele Stunden arbeiten Sie durchschnittlich pro Woche für die Hochschule, wenn Sie alle Ihre Arbeitsaufgaben (Lehre, Forschung, Verwaltung etc.) berücksichtigen?</a:t>
            </a:r>
            <a:r>
              <a:rPr lang="de-DE" sz="2400" dirty="0" smtClean="0">
                <a:solidFill>
                  <a:schemeClr val="tx1">
                    <a:lumMod val="50000"/>
                    <a:lumOff val="50000"/>
                  </a:schemeClr>
                </a:solidFill>
              </a:rPr>
              <a:t/>
            </a:r>
            <a:br>
              <a:rPr lang="de-DE" sz="2400" dirty="0" smtClean="0">
                <a:solidFill>
                  <a:schemeClr val="tx1">
                    <a:lumMod val="50000"/>
                    <a:lumOff val="50000"/>
                  </a:schemeClr>
                </a:solidFill>
              </a:rPr>
            </a:br>
            <a:r>
              <a:rPr lang="de-DE" sz="1400" b="0" dirty="0" smtClean="0"/>
              <a:t>Angaben in </a:t>
            </a:r>
            <a:r>
              <a:rPr lang="de-DE" sz="1400" dirty="0" smtClean="0"/>
              <a:t>Prozent</a:t>
            </a:r>
            <a:endParaRPr lang="de-DE" sz="1400" b="0" dirty="0" smtClean="0"/>
          </a:p>
        </p:txBody>
      </p:sp>
      <p:graphicFrame>
        <p:nvGraphicFramePr>
          <p:cNvPr id="5" name="Diagramm 4"/>
          <p:cNvGraphicFramePr>
            <a:graphicFrameLocks/>
          </p:cNvGraphicFramePr>
          <p:nvPr>
            <p:extLst>
              <p:ext uri="{D42A27DB-BD31-4B8C-83A1-F6EECF244321}">
                <p14:modId xmlns:p14="http://schemas.microsoft.com/office/powerpoint/2010/main" xmlns="" val="1677877439"/>
              </p:ext>
            </p:extLst>
          </p:nvPr>
        </p:nvGraphicFramePr>
        <p:xfrm>
          <a:off x="266700" y="2019300"/>
          <a:ext cx="8591550" cy="464988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8"/>
          <p:cNvSpPr txBox="1">
            <a:spLocks noChangeArrowheads="1"/>
          </p:cNvSpPr>
          <p:nvPr/>
        </p:nvSpPr>
        <p:spPr bwMode="auto">
          <a:xfrm>
            <a:off x="7494059" y="6300258"/>
            <a:ext cx="163935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 3.160 </a:t>
            </a:r>
            <a:r>
              <a:rPr lang="de-DE" sz="1100" dirty="0">
                <a:latin typeface="Arial" charset="0"/>
              </a:rPr>
              <a:t>Befragte</a:t>
            </a:r>
          </a:p>
        </p:txBody>
      </p:sp>
    </p:spTree>
    <p:extLst>
      <p:ext uri="{BB962C8B-B14F-4D97-AF65-F5344CB8AC3E}">
        <p14:creationId xmlns:p14="http://schemas.microsoft.com/office/powerpoint/2010/main" xmlns="" val="389600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978198"/>
            <a:ext cx="7758112" cy="455213"/>
          </a:xfrm>
        </p:spPr>
        <p:txBody>
          <a:bodyPr/>
          <a:lstStyle/>
          <a:p>
            <a:pPr eaLnBrk="1" hangingPunct="1"/>
            <a:r>
              <a:rPr lang="de-DE" b="1" dirty="0" smtClean="0"/>
              <a:t>Die Lehre wird erbracht in…</a:t>
            </a:r>
            <a:br>
              <a:rPr lang="de-DE" b="1" dirty="0" smtClean="0"/>
            </a:br>
            <a:r>
              <a:rPr lang="de-DE" sz="1400" b="0" dirty="0" smtClean="0"/>
              <a:t>Angaben in Prozent, Mehrfachantworten möglich</a:t>
            </a:r>
          </a:p>
        </p:txBody>
      </p:sp>
      <p:sp>
        <p:nvSpPr>
          <p:cNvPr id="241672" name="Text Box 8"/>
          <p:cNvSpPr txBox="1">
            <a:spLocks noChangeArrowheads="1"/>
          </p:cNvSpPr>
          <p:nvPr/>
        </p:nvSpPr>
        <p:spPr bwMode="auto">
          <a:xfrm>
            <a:off x="6081823" y="6084814"/>
            <a:ext cx="3051594"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6</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2026084211"/>
              </p:ext>
            </p:extLst>
          </p:nvPr>
        </p:nvGraphicFramePr>
        <p:xfrm>
          <a:off x="583406" y="1347565"/>
          <a:ext cx="7977188" cy="4524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07796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74047" y="901700"/>
            <a:ext cx="7758112" cy="971550"/>
          </a:xfrm>
        </p:spPr>
        <p:txBody>
          <a:bodyPr/>
          <a:lstStyle/>
          <a:p>
            <a:pPr eaLnBrk="1" hangingPunct="1"/>
            <a:r>
              <a:rPr lang="de-DE" b="1" dirty="0" smtClean="0"/>
              <a:t>Wochenarbeitszeit aufgeschlüsselt nach </a:t>
            </a:r>
            <a:r>
              <a:rPr lang="de-DE" b="1" dirty="0" smtClean="0"/>
              <a:t/>
            </a:r>
            <a:br>
              <a:rPr lang="de-DE" b="1" dirty="0" smtClean="0"/>
            </a:br>
            <a:r>
              <a:rPr lang="de-DE" b="1" dirty="0" smtClean="0"/>
              <a:t>Arbeitsbereichen </a:t>
            </a:r>
            <a:r>
              <a:rPr lang="de-DE" b="1" dirty="0"/>
              <a:t>während der Vorlesungszeit </a:t>
            </a:r>
            <a:r>
              <a:rPr lang="de-DE" b="1" dirty="0" smtClean="0"/>
              <a:t/>
            </a:r>
            <a:br>
              <a:rPr lang="de-DE" b="1" dirty="0" smtClean="0"/>
            </a:br>
            <a:r>
              <a:rPr lang="de-DE" sz="1400" dirty="0">
                <a:solidFill>
                  <a:schemeClr val="bg1">
                    <a:lumMod val="50000"/>
                  </a:schemeClr>
                </a:solidFill>
              </a:rPr>
              <a:t>Wie viele Stunden pro Woche nimmt Ihre Lehre durchschnittlich in der Vorlesungszeit ein?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Stunden</a:t>
            </a:r>
          </a:p>
        </p:txBody>
      </p:sp>
      <p:sp>
        <p:nvSpPr>
          <p:cNvPr id="241672" name="Text Box 8"/>
          <p:cNvSpPr txBox="1">
            <a:spLocks noChangeArrowheads="1"/>
          </p:cNvSpPr>
          <p:nvPr/>
        </p:nvSpPr>
        <p:spPr bwMode="auto">
          <a:xfrm>
            <a:off x="6134986" y="6300258"/>
            <a:ext cx="2998431"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DE" sz="1100" dirty="0" smtClean="0">
                <a:latin typeface="Arial" charset="0"/>
              </a:rPr>
              <a:t>Basis Nordrhein-Westfalen: &gt; 582 </a:t>
            </a:r>
            <a:r>
              <a:rPr lang="de-DE" sz="1100" dirty="0">
                <a:latin typeface="Arial" charset="0"/>
              </a:rPr>
              <a:t>Befragte</a:t>
            </a:r>
          </a:p>
        </p:txBody>
      </p:sp>
      <p:sp>
        <p:nvSpPr>
          <p:cNvPr id="3" name="Foliennummernplatzhalter 2"/>
          <p:cNvSpPr>
            <a:spLocks noGrp="1"/>
          </p:cNvSpPr>
          <p:nvPr>
            <p:ph type="sldNum" sz="quarter" idx="10"/>
          </p:nvPr>
        </p:nvSpPr>
        <p:spPr/>
        <p:txBody>
          <a:bodyPr/>
          <a:lstStyle/>
          <a:p>
            <a:fld id="{AE1F0372-A31A-4DC4-86BE-46B60E3BDA0D}" type="slidenum">
              <a:rPr lang="de-DE" smtClean="0"/>
              <a:pPr/>
              <a:t>7</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1124366425"/>
              </p:ext>
            </p:extLst>
          </p:nvPr>
        </p:nvGraphicFramePr>
        <p:xfrm>
          <a:off x="275561" y="1804793"/>
          <a:ext cx="8528198" cy="46262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706062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895350"/>
            <a:ext cx="7758112" cy="1009650"/>
          </a:xfrm>
        </p:spPr>
        <p:txBody>
          <a:bodyPr/>
          <a:lstStyle/>
          <a:p>
            <a:pPr eaLnBrk="1" hangingPunct="1"/>
            <a:r>
              <a:rPr lang="de-DE" b="1" dirty="0" smtClean="0"/>
              <a:t>Wochenarbeitszeit aufgeschlüsselt nach </a:t>
            </a:r>
            <a:r>
              <a:rPr lang="de-DE" b="1" dirty="0" smtClean="0"/>
              <a:t/>
            </a:r>
            <a:br>
              <a:rPr lang="de-DE" b="1" dirty="0" smtClean="0"/>
            </a:br>
            <a:r>
              <a:rPr lang="de-DE" b="1" dirty="0" smtClean="0"/>
              <a:t>Arbeitsbereichen </a:t>
            </a:r>
            <a:r>
              <a:rPr lang="de-DE" b="1" dirty="0" smtClean="0"/>
              <a:t>außerhalb </a:t>
            </a:r>
            <a:r>
              <a:rPr lang="de-DE" b="1" dirty="0"/>
              <a:t>der Vorlesungszeit </a:t>
            </a:r>
            <a:r>
              <a:rPr lang="de-DE" b="1" dirty="0" smtClean="0"/>
              <a:t/>
            </a:r>
            <a:br>
              <a:rPr lang="de-DE" b="1" dirty="0" smtClean="0"/>
            </a:br>
            <a:r>
              <a:rPr lang="de-DE" sz="1400" dirty="0">
                <a:solidFill>
                  <a:schemeClr val="bg1">
                    <a:lumMod val="50000"/>
                  </a:schemeClr>
                </a:solidFill>
              </a:rPr>
              <a:t>Wie viele Stunden pro Woche nimmt Ihre Lehre durchschnittlich in der </a:t>
            </a:r>
            <a:r>
              <a:rPr lang="de-DE" sz="1400" dirty="0" smtClean="0">
                <a:solidFill>
                  <a:schemeClr val="bg1">
                    <a:lumMod val="50000"/>
                  </a:schemeClr>
                </a:solidFill>
              </a:rPr>
              <a:t>vorlesungsfreien Zeit </a:t>
            </a:r>
            <a:r>
              <a:rPr lang="de-DE" sz="1400" dirty="0">
                <a:solidFill>
                  <a:schemeClr val="bg1">
                    <a:lumMod val="50000"/>
                  </a:schemeClr>
                </a:solidFill>
              </a:rPr>
              <a:t>ein?</a:t>
            </a:r>
            <a:r>
              <a:rPr lang="de-DE" sz="2400" dirty="0" smtClean="0">
                <a:solidFill>
                  <a:schemeClr val="bg1">
                    <a:lumMod val="50000"/>
                  </a:schemeClr>
                </a:solidFill>
              </a:rPr>
              <a:t/>
            </a:r>
            <a:br>
              <a:rPr lang="de-DE" sz="2400" dirty="0" smtClean="0">
                <a:solidFill>
                  <a:schemeClr val="bg1">
                    <a:lumMod val="50000"/>
                  </a:schemeClr>
                </a:solidFill>
              </a:rPr>
            </a:br>
            <a:r>
              <a:rPr lang="de-DE" sz="1400" b="0" dirty="0" smtClean="0"/>
              <a:t>Angaben in </a:t>
            </a:r>
            <a:r>
              <a:rPr lang="de-DE" sz="1400" dirty="0" smtClean="0"/>
              <a:t>Stunden</a:t>
            </a:r>
            <a:endParaRPr lang="de-DE" sz="1400" b="0" dirty="0" smtClean="0"/>
          </a:p>
        </p:txBody>
      </p:sp>
      <p:sp>
        <p:nvSpPr>
          <p:cNvPr id="241672" name="Text Box 8"/>
          <p:cNvSpPr txBox="1">
            <a:spLocks noChangeArrowheads="1"/>
          </p:cNvSpPr>
          <p:nvPr/>
        </p:nvSpPr>
        <p:spPr bwMode="auto">
          <a:xfrm>
            <a:off x="5773480" y="6300258"/>
            <a:ext cx="335993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&gt; 582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8</a:t>
            </a:fld>
            <a:endParaRPr lang="de-DE" dirty="0"/>
          </a:p>
        </p:txBody>
      </p:sp>
      <p:graphicFrame>
        <p:nvGraphicFramePr>
          <p:cNvPr id="6" name="Diagramm 5"/>
          <p:cNvGraphicFramePr>
            <a:graphicFrameLocks/>
          </p:cNvGraphicFramePr>
          <p:nvPr>
            <p:extLst>
              <p:ext uri="{D42A27DB-BD31-4B8C-83A1-F6EECF244321}">
                <p14:modId xmlns:p14="http://schemas.microsoft.com/office/powerpoint/2010/main" xmlns="" val="280183737"/>
              </p:ext>
            </p:extLst>
          </p:nvPr>
        </p:nvGraphicFramePr>
        <p:xfrm>
          <a:off x="529099" y="1817849"/>
          <a:ext cx="8039156" cy="43549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38061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783572" y="1200151"/>
            <a:ext cx="7758112" cy="552449"/>
          </a:xfrm>
        </p:spPr>
        <p:txBody>
          <a:bodyPr/>
          <a:lstStyle/>
          <a:p>
            <a:pPr eaLnBrk="1" hangingPunct="1"/>
            <a:r>
              <a:rPr lang="de-DE" b="1" dirty="0" smtClean="0"/>
              <a:t>Anzahl der Prüfungskandidaten sowie der </a:t>
            </a:r>
            <a:r>
              <a:rPr lang="de-DE" b="1" dirty="0" smtClean="0"/>
              <a:t/>
            </a:r>
            <a:br>
              <a:rPr lang="de-DE" b="1" dirty="0" smtClean="0"/>
            </a:br>
            <a:r>
              <a:rPr lang="de-DE" b="1" dirty="0" smtClean="0"/>
              <a:t>durchschnittlichen </a:t>
            </a:r>
            <a:r>
              <a:rPr lang="de-DE" b="1" dirty="0" smtClean="0"/>
              <a:t>Anzahl von Studierenden pro Vorlesung</a:t>
            </a:r>
            <a:br>
              <a:rPr lang="de-DE" b="1" dirty="0" smtClean="0"/>
            </a:br>
            <a:r>
              <a:rPr lang="de-DE" sz="1400" dirty="0" smtClean="0">
                <a:solidFill>
                  <a:schemeClr val="bg1">
                    <a:lumMod val="50000"/>
                  </a:schemeClr>
                </a:solidFill>
              </a:rPr>
              <a:t>Wie viele Prüfungskandidaten </a:t>
            </a:r>
            <a:r>
              <a:rPr lang="de-DE" sz="1400" dirty="0">
                <a:solidFill>
                  <a:schemeClr val="bg1">
                    <a:lumMod val="50000"/>
                  </a:schemeClr>
                </a:solidFill>
              </a:rPr>
              <a:t>haben </a:t>
            </a:r>
            <a:r>
              <a:rPr lang="de-DE" sz="1400" dirty="0" smtClean="0">
                <a:solidFill>
                  <a:schemeClr val="bg1">
                    <a:lumMod val="50000"/>
                  </a:schemeClr>
                </a:solidFill>
              </a:rPr>
              <a:t>Sie durchschnittlich </a:t>
            </a:r>
            <a:r>
              <a:rPr lang="de-DE" sz="1400" dirty="0">
                <a:solidFill>
                  <a:schemeClr val="bg1">
                    <a:lumMod val="50000"/>
                  </a:schemeClr>
                </a:solidFill>
              </a:rPr>
              <a:t>pro Studienjahr</a:t>
            </a:r>
            <a:r>
              <a:rPr lang="de-DE" sz="1400" dirty="0" smtClean="0">
                <a:solidFill>
                  <a:schemeClr val="bg1">
                    <a:lumMod val="50000"/>
                  </a:schemeClr>
                </a:solidFill>
              </a:rPr>
              <a:t>?</a:t>
            </a:r>
            <a:br>
              <a:rPr lang="de-DE" sz="1400" dirty="0" smtClean="0">
                <a:solidFill>
                  <a:schemeClr val="bg1">
                    <a:lumMod val="50000"/>
                  </a:schemeClr>
                </a:solidFill>
              </a:rPr>
            </a:br>
            <a:r>
              <a:rPr lang="de-DE" sz="1400" dirty="0" smtClean="0"/>
              <a:t>Angaben in Anzahl Studierende</a:t>
            </a:r>
            <a:r>
              <a:rPr lang="de-DE" sz="1400" dirty="0" smtClean="0">
                <a:solidFill>
                  <a:schemeClr val="bg1">
                    <a:lumMod val="50000"/>
                  </a:schemeClr>
                </a:solidFill>
              </a:rPr>
              <a:t/>
            </a:r>
            <a:br>
              <a:rPr lang="de-DE" sz="1400" dirty="0" smtClean="0">
                <a:solidFill>
                  <a:schemeClr val="bg1">
                    <a:lumMod val="50000"/>
                  </a:schemeClr>
                </a:solidFill>
              </a:rPr>
            </a:br>
            <a:endParaRPr lang="de-DE" sz="1400" b="0" dirty="0" smtClean="0"/>
          </a:p>
        </p:txBody>
      </p:sp>
      <p:sp>
        <p:nvSpPr>
          <p:cNvPr id="241672" name="Text Box 8"/>
          <p:cNvSpPr txBox="1">
            <a:spLocks noChangeArrowheads="1"/>
          </p:cNvSpPr>
          <p:nvPr/>
        </p:nvSpPr>
        <p:spPr bwMode="auto">
          <a:xfrm>
            <a:off x="5677470" y="6300258"/>
            <a:ext cx="3455948"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de-DE" sz="1100" dirty="0" smtClean="0">
                <a:latin typeface="Arial" charset="0"/>
              </a:rPr>
              <a:t>Basis Nordrhein-Westfalen: 590 </a:t>
            </a:r>
            <a:r>
              <a:rPr lang="de-DE" sz="1100" dirty="0">
                <a:latin typeface="Arial" charset="0"/>
              </a:rPr>
              <a:t>Befragte</a:t>
            </a:r>
          </a:p>
        </p:txBody>
      </p:sp>
      <p:sp>
        <p:nvSpPr>
          <p:cNvPr id="2" name="Foliennummernplatzhalter 1"/>
          <p:cNvSpPr>
            <a:spLocks noGrp="1"/>
          </p:cNvSpPr>
          <p:nvPr>
            <p:ph type="sldNum" sz="quarter" idx="10"/>
          </p:nvPr>
        </p:nvSpPr>
        <p:spPr/>
        <p:txBody>
          <a:bodyPr/>
          <a:lstStyle/>
          <a:p>
            <a:fld id="{AE1F0372-A31A-4DC4-86BE-46B60E3BDA0D}" type="slidenum">
              <a:rPr lang="de-DE" smtClean="0"/>
              <a:pPr/>
              <a:t>9</a:t>
            </a:fld>
            <a:endParaRPr lang="de-DE" dirty="0"/>
          </a:p>
        </p:txBody>
      </p:sp>
      <p:graphicFrame>
        <p:nvGraphicFramePr>
          <p:cNvPr id="7" name="Diagramm 6"/>
          <p:cNvGraphicFramePr>
            <a:graphicFrameLocks/>
          </p:cNvGraphicFramePr>
          <p:nvPr>
            <p:extLst>
              <p:ext uri="{D42A27DB-BD31-4B8C-83A1-F6EECF244321}">
                <p14:modId xmlns:p14="http://schemas.microsoft.com/office/powerpoint/2010/main" xmlns="" val="443922412"/>
              </p:ext>
            </p:extLst>
          </p:nvPr>
        </p:nvGraphicFramePr>
        <p:xfrm>
          <a:off x="604339" y="1926511"/>
          <a:ext cx="8062913" cy="44481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47337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6.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6.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0.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4.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818</Words>
  <Application>Microsoft Office PowerPoint</Application>
  <PresentationFormat>Bildschirmpräsentation (4:3)</PresentationFormat>
  <Paragraphs>410</Paragraphs>
  <Slides>44</Slides>
  <Notes>24</Notes>
  <HiddenSlides>0</HiddenSlides>
  <MMClips>0</MMClips>
  <ScaleCrop>false</ScaleCrop>
  <HeadingPairs>
    <vt:vector size="4" baseType="variant">
      <vt:variant>
        <vt:lpstr>Design</vt:lpstr>
      </vt:variant>
      <vt:variant>
        <vt:i4>2</vt:i4>
      </vt:variant>
      <vt:variant>
        <vt:lpstr>Folientitel</vt:lpstr>
      </vt:variant>
      <vt:variant>
        <vt:i4>44</vt:i4>
      </vt:variant>
    </vt:vector>
  </HeadingPairs>
  <TitlesOfParts>
    <vt:vector size="46" baseType="lpstr">
      <vt:lpstr>Standarddesign</vt:lpstr>
      <vt:lpstr>Benutzerdefiniertes Design</vt:lpstr>
      <vt:lpstr>Folie 1</vt:lpstr>
      <vt:lpstr>Methodik</vt:lpstr>
      <vt:lpstr>Folie 3</vt:lpstr>
      <vt:lpstr>Durchschnittliche Arbeitsstunden pro Woche in  Nordrhein-Westfalen während und außerhalb der Vorlesungszeit Wie viele Stunden arbeiten Sie durchschnittlich pro Woche für die Hochschule, wenn Sie alle Ihre Arbeitsaufgaben (Lehre, Forschung, Verwaltung etc.) berücksichtigen? Angaben in Prozent</vt:lpstr>
      <vt:lpstr>Durchschnittliche Arbeitsstunden pro Woche in  Deutschland während und außerhalb der Vorlesungszeit Wie viele Stunden arbeiten Sie durchschnittlich pro Woche für die Hochschule, wenn Sie alle Ihre Arbeitsaufgaben (Lehre, Forschung, Verwaltung etc.) berücksichtigen? Angaben in Prozent</vt:lpstr>
      <vt:lpstr>Die Lehre wird erbracht in… Angaben in Prozent, Mehrfachantworten möglich</vt:lpstr>
      <vt:lpstr>Wochenarbeitszeit aufgeschlüsselt nach  Arbeitsbereichen während der Vorlesungszeit  Wie viele Stunden pro Woche nimmt Ihre Lehre durchschnittlich in der Vorlesungszeit ein? Angaben in Stunden</vt:lpstr>
      <vt:lpstr>Wochenarbeitszeit aufgeschlüsselt nach  Arbeitsbereichen außerhalb der Vorlesungszeit  Wie viele Stunden pro Woche nimmt Ihre Lehre durchschnittlich in der vorlesungsfreien Zeit ein? Angaben in Stunden</vt:lpstr>
      <vt:lpstr>Anzahl der Prüfungskandidaten sowie der  durchschnittlichen Anzahl von Studierenden pro Vorlesung Wie viele Prüfungskandidaten haben Sie durchschnittlich pro Studienjahr? Angaben in Anzahl Studierende </vt:lpstr>
      <vt:lpstr>Anzahl Wochenarbeitsstunden für Administration und  Weiterbildung Wie viel Zeit pro Woche benötigen Sie durchschnittlich für folgende Bereiche? Angaben in Stunden</vt:lpstr>
      <vt:lpstr>Anzahl Überstunden Wie viele Überstunden bzw. Mehrarbeit haben Sie derzeit kumuliert? Angaben in Prozent </vt:lpstr>
      <vt:lpstr>Ihre Erreichbarkeit für Studierende Angaben in Prozent, Mehrfachantworten möglich</vt:lpstr>
      <vt:lpstr>Kann den Betreuungserwartungen der Studierenden  gerecht werden Können Sie den Betreuungserwartungen der Studierenden gerecht werden? Angaben in Prozent</vt:lpstr>
      <vt:lpstr>Genannte Gründe, warum man den Betreuungserwartungen nicht gerecht werden kann (ungestützte Antworten) Angaben in Prozent</vt:lpstr>
      <vt:lpstr>Anteil der Befragten, die sich mit Forschung beschäftigen Angaben in Prozent</vt:lpstr>
      <vt:lpstr>Anzahl Wochenarbeitsstunden für Forschung Wie viel Zeit pro Woche wenden Sie durchschnittlich im Jahr für Forschung auf? Angaben in Prozent </vt:lpstr>
      <vt:lpstr>Durchschnittliche Anzahl Wochenarbeitsstunden  für Forschung Wie viel Zeit pro Woche wenden Sie durchschnittlich im Jahr für Forschung auf? Angaben in Stunden</vt:lpstr>
      <vt:lpstr>Ein Forschungssemester wahrgenommen Haben Sie bereits Forschungssemester wahrgenommen? Angaben in Prozent</vt:lpstr>
      <vt:lpstr>Kooperation mit ausländischen Hochschulen Kooperieren Sie mit ausländischen Hochschulen? Angaben in Prozent, Mehrfachantworten möglich</vt:lpstr>
      <vt:lpstr>Unterstützung bei Lehre und Forschung Sie haben Unterstützung in Lehre/Forschung durch Angaben in Prozent, Mehrfachantworten möglich</vt:lpstr>
      <vt:lpstr>Beurteilungen von Aussagen zur Arbeitszeit Nordrhein-Westfalen Skala von 1 (= trifft voll zu) bis 5 (= trifft nicht zu) Angaben in Prozent</vt:lpstr>
      <vt:lpstr>Beurteilungen von Aussagen zur Arbeitszeit Deutschland  Skala von 1 (= trifft voll zu) bis 5 (= trifft nicht zu) Angaben in Prozent</vt:lpstr>
      <vt:lpstr>Missverhältnis zwischen Aufwand und Anrechnung  auf das Lehrdeputat Sehen Sie ein Missverhältnis zwischen Aufwand und Anrechnung auf das Lehrdeputat? Angaben in Prozent, Mehrfachantworten möglich</vt:lpstr>
      <vt:lpstr>Unterstützung bei Einarbeitungsphase Wie wurden Sie in Ihrer Einarbeitungsphase unterstützt  (z.B. durch Stundenreduktion in der Lehre, Bereitstellung von Ressourcen, Mentor etc.)? Angaben in Prozent</vt:lpstr>
      <vt:lpstr>Erfüllung der Erwartungen und Zusagen Wie wurden Ihre Erwartungen und Zusagen der Hochschulleitung bei Übernahme Ihrer Professur erfüllt? Angaben in Prozent</vt:lpstr>
      <vt:lpstr>Präferenzen bei der Hochschularbeit Wo liegen Ihre Präferenzen? Angaben in Prozent</vt:lpstr>
      <vt:lpstr>Zufriedenheit mit Forschungsbedingungen Sind Sie mit den Bedingungen für Ihre Forschungstätigkeit zufrieden? Angaben in Prozent</vt:lpstr>
      <vt:lpstr>Anteil an den am häufigsten genannten Gründen, warum mit Bedingungen der Forschung unzufrieden (ungestützte Antworten) Angaben in Prozent </vt:lpstr>
      <vt:lpstr>Eigene Lehre auf aktuellem wissenschaftlichen Stand Ist Ihre Lehre entsprechend Ihren eigenen Anforderungen wissenschaftlich hinterlegt und sind Sie auf dem aktuellen Stand der wissenschaftlichen Diskussion? Angaben in Prozent</vt:lpstr>
      <vt:lpstr>Wahrgenommene Veränderungen I Welche Veränderungen haben Sie in den letzten fünf bis zehn Jahren wahrgenommen? Angaben in Prozent</vt:lpstr>
      <vt:lpstr>Wahrgenommene Veränderungen II Welche Veränderungen haben Sie in den letzten fünf bis zehn Jahren wahrgenommen? Angaben in Prozent</vt:lpstr>
      <vt:lpstr> Möglichkeiten Mitwirkung bei Entscheidungsprozessen Wie schätzen Sie Ihre Möglichkeiten zur Mitwirkung bei Entscheidungsprozessen an der Hochschule ein? Angaben in Prozent</vt:lpstr>
      <vt:lpstr>Gründe für die Attraktivität des Hochschullehrerberufs Was macht für Sie die Attraktivität des Berufes aus? (Items gestützt abgefragt) Angaben in Prozent, Mehrfachantworten möglich</vt:lpstr>
      <vt:lpstr>Angemessenheit der Besoldung Halten Sie Ihre Besoldung im Verhältnis zu den Aufgaben und dem Aufwand für angemessen? Angaben in Prozent</vt:lpstr>
      <vt:lpstr>Weiterempfehlung des Hochschullehrerberufs Würden Sie einem guten Freund oder einer guten Freundin die Annahme einer Professur  an einer Fachhochschule empfehlen? Angaben in Prozent</vt:lpstr>
      <vt:lpstr>Aufgaben des HLB Was sollte der Hochschullehrerbund aus Ihrer Sicht für Sie leisten? (Items gestützt abgefragt) Angaben in Prozent, Mehrfachantworten möglich</vt:lpstr>
      <vt:lpstr>Geschlecht der Befragten Angaben in Prozent</vt:lpstr>
      <vt:lpstr>Alter der Befragten Angaben in Prozent</vt:lpstr>
      <vt:lpstr>Jahr der Berufung Angaben in Prozent</vt:lpstr>
      <vt:lpstr>Träger der Hochschule Angaben in Prozent</vt:lpstr>
      <vt:lpstr>Fachgebiet der Befragten Angaben in Prozent</vt:lpstr>
      <vt:lpstr>Beschäftigungsstatus Angaben in Prozent</vt:lpstr>
      <vt:lpstr>Folie 43</vt:lpstr>
      <vt:lpstr>Folie 44</vt:lpstr>
    </vt:vector>
  </TitlesOfParts>
  <Company>Mittelstandsinstitut Kempten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Mittelstandsinstitut Kempten</dc:creator>
  <cp:lastModifiedBy>Karla</cp:lastModifiedBy>
  <cp:revision>771</cp:revision>
  <cp:lastPrinted>2011-06-17T12:51:40Z</cp:lastPrinted>
  <dcterms:created xsi:type="dcterms:W3CDTF">2003-09-19T08:33:24Z</dcterms:created>
  <dcterms:modified xsi:type="dcterms:W3CDTF">2014-04-09T18:25:04Z</dcterms:modified>
</cp:coreProperties>
</file>